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9" r:id="rId2"/>
    <p:sldId id="282" r:id="rId3"/>
    <p:sldId id="279" r:id="rId4"/>
    <p:sldId id="283" r:id="rId5"/>
    <p:sldId id="260" r:id="rId6"/>
    <p:sldId id="275" r:id="rId7"/>
    <p:sldId id="277" r:id="rId8"/>
    <p:sldId id="284" r:id="rId9"/>
    <p:sldId id="258" r:id="rId10"/>
    <p:sldId id="262" r:id="rId11"/>
    <p:sldId id="274" r:id="rId12"/>
    <p:sldId id="268" r:id="rId13"/>
    <p:sldId id="280" r:id="rId14"/>
    <p:sldId id="270" r:id="rId15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1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5A0A5-17E2-4502-8F20-066EC716F69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AB759-DEE6-4C1F-9400-A437330E6A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492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52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52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98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77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53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4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84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85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8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89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30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9BFD3-FAFC-4B9C-8FAB-12FE987F03E0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3FA3-1F31-4417-8A04-69DAD03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91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3750" y="2712001"/>
            <a:ext cx="4647748" cy="20013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Lien fort avec la </a:t>
            </a:r>
            <a:r>
              <a:rPr lang="fr-FR" sz="2000" b="1" dirty="0">
                <a:solidFill>
                  <a:schemeClr val="tx1"/>
                </a:solidFill>
              </a:rPr>
              <a:t>Compensation ( ERC 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-1" y="160652"/>
            <a:ext cx="11063417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Neris Black" panose="00000A00000000000000" pitchFamily="50" charset="0"/>
              </a:rPr>
              <a:t>Etude d’évolutions possibles sur la base de l’ouvrage de la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eris Black" panose="00000A00000000000000" pitchFamily="50" charset="0"/>
              </a:rPr>
              <a:t>Roussille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Neris Black" panose="00000A00000000000000" pitchFamily="50" charset="0"/>
              </a:rPr>
              <a:t> et d’Alaï.</a:t>
            </a:r>
          </a:p>
          <a:p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Neris Black" panose="00000A00000000000000" pitchFamily="50" charset="0"/>
              </a:rPr>
              <a:t>Analyse des conséquences associées à des choix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06705" y="2432566"/>
            <a:ext cx="152094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Matériaux rocheux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479780" y="2924790"/>
            <a:ext cx="146775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Matériaux terreux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330222" y="5540783"/>
            <a:ext cx="686591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Alaï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788809" y="4879064"/>
            <a:ext cx="168229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Pas d’ouvrages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917880" y="3140452"/>
            <a:ext cx="1424148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Vannage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037560" y="2947952"/>
            <a:ext cx="197849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EBC impactés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333222" y="4105160"/>
            <a:ext cx="3999437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Arbres remarquables impactés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174466" y="5017836"/>
            <a:ext cx="3130151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Volume de matériaux nécessaires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501054" y="6106508"/>
            <a:ext cx="1346824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Paysages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57195" y="4745899"/>
            <a:ext cx="2019967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Approvisionnement sur place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974859" y="5433062"/>
            <a:ext cx="2732949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Temps potentiel gagné pour la gestion du risque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708197" y="1622278"/>
            <a:ext cx="3883440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Diminution des débordements ( probabilité, vitesses, hauteurs…)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211598" y="4112559"/>
            <a:ext cx="2019967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Import de matériaux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257455" y="3527363"/>
            <a:ext cx="1582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Pertuis fixe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177162" y="5813833"/>
            <a:ext cx="318998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Alaï + </a:t>
            </a:r>
            <a:r>
              <a:rPr lang="fr-FR" sz="2000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Roussilles</a:t>
            </a:r>
            <a:r>
              <a:rPr lang="fr-FR" sz="2000" dirty="0">
                <a:solidFill>
                  <a:schemeClr val="bg1"/>
                </a:solidFill>
                <a:latin typeface="Neris Black" panose="00000A00000000000000" pitchFamily="50" charset="0"/>
              </a:rPr>
              <a:t> 12 à 24m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6164594" y="2208211"/>
            <a:ext cx="0" cy="451658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Flèche courbée vers le haut 4"/>
          <p:cNvSpPr/>
          <p:nvPr/>
        </p:nvSpPr>
        <p:spPr>
          <a:xfrm>
            <a:off x="5302601" y="2130109"/>
            <a:ext cx="1608149" cy="3225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Conséquences</a:t>
            </a:r>
          </a:p>
        </p:txBody>
      </p:sp>
    </p:spTree>
    <p:extLst>
      <p:ext uri="{BB962C8B-B14F-4D97-AF65-F5344CB8AC3E}">
        <p14:creationId xmlns:p14="http://schemas.microsoft.com/office/powerpoint/2010/main" val="35657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16" grpId="0" animBg="1"/>
      <p:bldP spid="23" grpId="0" animBg="1"/>
      <p:bldP spid="2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60652"/>
            <a:ext cx="7171509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 19 mètres  + Alaï 12 mètres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6" cy="594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535023" y="873073"/>
            <a:ext cx="36569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Débit maximum avant inondation: </a:t>
            </a:r>
          </a:p>
          <a:p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 m3/s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Nombre de bâtiments  impactés</a:t>
            </a:r>
          </a:p>
          <a:p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1 033</a:t>
            </a:r>
          </a:p>
          <a:p>
            <a:endParaRPr lang="fr-FR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Temps complémentaire affectable à la gestion du risque inondation</a:t>
            </a:r>
          </a:p>
          <a:p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03h18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Impact sur l’aléa Inondation 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7" cy="5940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36508" y="1140787"/>
            <a:ext cx="1138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90m3/s</a:t>
            </a:r>
            <a:endParaRPr lang="fr-F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36508" y="1879123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4</a:t>
            </a:r>
            <a:endParaRPr lang="fr-F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3491" y="1506457"/>
            <a:ext cx="865909" cy="372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763490" y="1873674"/>
            <a:ext cx="865910" cy="277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170054"/>
              </p:ext>
            </p:extLst>
          </p:nvPr>
        </p:nvGraphicFramePr>
        <p:xfrm>
          <a:off x="7879111" y="3837005"/>
          <a:ext cx="4064002" cy="1159475"/>
        </p:xfrm>
        <a:graphic>
          <a:graphicData uri="http://schemas.openxmlformats.org/drawingml/2006/table">
            <a:tbl>
              <a:tblPr/>
              <a:tblGrid>
                <a:gridCol w="1249604">
                  <a:extLst>
                    <a:ext uri="{9D8B030D-6E8A-4147-A177-3AD203B41FA5}">
                      <a16:colId xmlns:a16="http://schemas.microsoft.com/office/drawing/2014/main" val="3528510618"/>
                    </a:ext>
                  </a:extLst>
                </a:gridCol>
                <a:gridCol w="560648">
                  <a:extLst>
                    <a:ext uri="{9D8B030D-6E8A-4147-A177-3AD203B41FA5}">
                      <a16:colId xmlns:a16="http://schemas.microsoft.com/office/drawing/2014/main" val="3626084024"/>
                    </a:ext>
                  </a:extLst>
                </a:gridCol>
                <a:gridCol w="423973">
                  <a:extLst>
                    <a:ext uri="{9D8B030D-6E8A-4147-A177-3AD203B41FA5}">
                      <a16:colId xmlns:a16="http://schemas.microsoft.com/office/drawing/2014/main" val="1578321619"/>
                    </a:ext>
                  </a:extLst>
                </a:gridCol>
                <a:gridCol w="423973">
                  <a:extLst>
                    <a:ext uri="{9D8B030D-6E8A-4147-A177-3AD203B41FA5}">
                      <a16:colId xmlns:a16="http://schemas.microsoft.com/office/drawing/2014/main" val="3326202935"/>
                    </a:ext>
                  </a:extLst>
                </a:gridCol>
                <a:gridCol w="423973">
                  <a:extLst>
                    <a:ext uri="{9D8B030D-6E8A-4147-A177-3AD203B41FA5}">
                      <a16:colId xmlns:a16="http://schemas.microsoft.com/office/drawing/2014/main" val="4119459970"/>
                    </a:ext>
                  </a:extLst>
                </a:gridCol>
                <a:gridCol w="368186">
                  <a:extLst>
                    <a:ext uri="{9D8B030D-6E8A-4147-A177-3AD203B41FA5}">
                      <a16:colId xmlns:a16="http://schemas.microsoft.com/office/drawing/2014/main" val="1528260555"/>
                    </a:ext>
                  </a:extLst>
                </a:gridCol>
                <a:gridCol w="613645">
                  <a:extLst>
                    <a:ext uri="{9D8B030D-6E8A-4147-A177-3AD203B41FA5}">
                      <a16:colId xmlns:a16="http://schemas.microsoft.com/office/drawing/2014/main" val="2557895526"/>
                    </a:ext>
                  </a:extLst>
                </a:gridCol>
              </a:tblGrid>
              <a:tr h="167473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4" marR="8374" marT="83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6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25</a:t>
                      </a:r>
                      <a:r>
                        <a:rPr lang="fr-F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ans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50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75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100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125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986446"/>
                  </a:ext>
                </a:extLst>
              </a:tr>
              <a:tr h="66989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Probabilité d’une inondation (</a:t>
                      </a:r>
                      <a:r>
                        <a:rPr lang="fr-F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crue débordante 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448534"/>
                  </a:ext>
                </a:extLst>
              </a:tr>
            </a:tbl>
          </a:graphicData>
        </a:graphic>
      </p:graphicFrame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676553"/>
              </p:ext>
            </p:extLst>
          </p:nvPr>
        </p:nvGraphicFramePr>
        <p:xfrm>
          <a:off x="7879111" y="5159646"/>
          <a:ext cx="4064001" cy="957906"/>
        </p:xfrm>
        <a:graphic>
          <a:graphicData uri="http://schemas.openxmlformats.org/drawingml/2006/table">
            <a:tbl>
              <a:tblPr/>
              <a:tblGrid>
                <a:gridCol w="1249603">
                  <a:extLst>
                    <a:ext uri="{9D8B030D-6E8A-4147-A177-3AD203B41FA5}">
                      <a16:colId xmlns:a16="http://schemas.microsoft.com/office/drawing/2014/main" val="3652619098"/>
                    </a:ext>
                  </a:extLst>
                </a:gridCol>
                <a:gridCol w="560231">
                  <a:extLst>
                    <a:ext uri="{9D8B030D-6E8A-4147-A177-3AD203B41FA5}">
                      <a16:colId xmlns:a16="http://schemas.microsoft.com/office/drawing/2014/main" val="327554319"/>
                    </a:ext>
                  </a:extLst>
                </a:gridCol>
                <a:gridCol w="405481">
                  <a:extLst>
                    <a:ext uri="{9D8B030D-6E8A-4147-A177-3AD203B41FA5}">
                      <a16:colId xmlns:a16="http://schemas.microsoft.com/office/drawing/2014/main" val="1441847796"/>
                    </a:ext>
                  </a:extLst>
                </a:gridCol>
                <a:gridCol w="426620">
                  <a:extLst>
                    <a:ext uri="{9D8B030D-6E8A-4147-A177-3AD203B41FA5}">
                      <a16:colId xmlns:a16="http://schemas.microsoft.com/office/drawing/2014/main" val="3742222886"/>
                    </a:ext>
                  </a:extLst>
                </a:gridCol>
                <a:gridCol w="434861">
                  <a:extLst>
                    <a:ext uri="{9D8B030D-6E8A-4147-A177-3AD203B41FA5}">
                      <a16:colId xmlns:a16="http://schemas.microsoft.com/office/drawing/2014/main" val="1914144090"/>
                    </a:ext>
                  </a:extLst>
                </a:gridCol>
                <a:gridCol w="432353">
                  <a:extLst>
                    <a:ext uri="{9D8B030D-6E8A-4147-A177-3AD203B41FA5}">
                      <a16:colId xmlns:a16="http://schemas.microsoft.com/office/drawing/2014/main" val="4111054920"/>
                    </a:ext>
                  </a:extLst>
                </a:gridCol>
                <a:gridCol w="554852">
                  <a:extLst>
                    <a:ext uri="{9D8B030D-6E8A-4147-A177-3AD203B41FA5}">
                      <a16:colId xmlns:a16="http://schemas.microsoft.com/office/drawing/2014/main" val="2496488039"/>
                    </a:ext>
                  </a:extLst>
                </a:gridCol>
              </a:tblGrid>
              <a:tr h="223656">
                <a:tc>
                  <a:txBody>
                    <a:bodyPr/>
                    <a:lstStyle/>
                    <a:p>
                      <a:pPr algn="ctr" fontAlgn="ctr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6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25</a:t>
                      </a:r>
                      <a:r>
                        <a:rPr lang="fr-F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ans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50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75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100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125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916976"/>
                  </a:ext>
                </a:extLst>
              </a:tr>
              <a:tr h="6283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Rappel / Probabilité en situation « actuelle 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563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3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7" cy="59400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60652"/>
            <a:ext cx="517207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19 mètres 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0" y="656504"/>
            <a:ext cx="8401107" cy="5940001"/>
            <a:chOff x="0" y="656504"/>
            <a:chExt cx="8401107" cy="594000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6504"/>
              <a:ext cx="8401107" cy="5940001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7150472" y="1225890"/>
              <a:ext cx="55805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113m3/s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8535023" y="2005548"/>
            <a:ext cx="3656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Débit à la confluence :</a:t>
            </a:r>
          </a:p>
          <a:p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 m3/s</a:t>
            </a:r>
          </a:p>
          <a:p>
            <a:pPr algn="ctr"/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Bâtiments impactés :	</a:t>
            </a:r>
          </a:p>
          <a:p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1 267</a:t>
            </a:r>
          </a:p>
          <a:p>
            <a:pPr lvl="1"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89520" y="2507037"/>
            <a:ext cx="1240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113m3/s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56850" y="3251144"/>
            <a:ext cx="1368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329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42138" y="3985534"/>
            <a:ext cx="2468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Temps complémentaire affectable à la gestion du risque inondation :</a:t>
            </a:r>
          </a:p>
          <a:p>
            <a:pPr algn="ctr"/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03h36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Des hauteurs d’eau et vitesses d’écoulement moindres sur les zones impactées</a:t>
            </a:r>
            <a:endParaRPr lang="fr-F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35022" y="656504"/>
            <a:ext cx="3535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Un exemple en cas de crue supérieure 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160652"/>
            <a:ext cx="7171509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 19 mètres  + Alaï 12 mètres</a:t>
            </a:r>
          </a:p>
        </p:txBody>
      </p:sp>
    </p:spTree>
    <p:extLst>
      <p:ext uri="{BB962C8B-B14F-4D97-AF65-F5344CB8AC3E}">
        <p14:creationId xmlns:p14="http://schemas.microsoft.com/office/powerpoint/2010/main" val="38861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Vannage du pertuis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2806" y="1825624"/>
            <a:ext cx="5471160" cy="1638012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Principe: laisser passer le débit maximum mais sans débordement en aval.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/>
              <a:t>On remplit moins la zone amont lorsque nécessaire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/>
              <a:t>On conserve plus de volume de stockage</a:t>
            </a:r>
          </a:p>
          <a:p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646" y="2099293"/>
            <a:ext cx="6590652" cy="40776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16774" y="36875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Pour une hauteur d’ouvrage, un niveau de crue géré supérieur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Pour un objectif de protection donné, une hauteur d’ouvrage inférieure</a:t>
            </a:r>
          </a:p>
        </p:txBody>
      </p:sp>
    </p:spTree>
    <p:extLst>
      <p:ext uri="{BB962C8B-B14F-4D97-AF65-F5344CB8AC3E}">
        <p14:creationId xmlns:p14="http://schemas.microsoft.com/office/powerpoint/2010/main" val="8348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73915"/>
            <a:ext cx="10515600" cy="183660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Plus de disponibilité de stockage en fonction des profils de crue</a:t>
            </a:r>
          </a:p>
          <a:p>
            <a:r>
              <a:rPr lang="fr-FR" dirty="0"/>
              <a:t>Un temps vidange amélioré</a:t>
            </a:r>
          </a:p>
          <a:p>
            <a:r>
              <a:rPr lang="fr-FR" dirty="0"/>
              <a:t>Surface de sur-inondation réduite surtout pour les crues les plus basses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12124"/>
            <a:ext cx="6096000" cy="4229395"/>
          </a:xfrm>
          <a:prstGeom prst="rect">
            <a:avLst/>
          </a:prstGeo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70" y="2110524"/>
            <a:ext cx="5699112" cy="41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8673" y="1825625"/>
            <a:ext cx="10515600" cy="4351338"/>
          </a:xfrm>
        </p:spPr>
        <p:txBody>
          <a:bodyPr/>
          <a:lstStyle/>
          <a:p>
            <a:r>
              <a:rPr lang="fr-FR" dirty="0"/>
              <a:t>Des risques de dysfonctionnement à prendre en compte</a:t>
            </a:r>
          </a:p>
          <a:p>
            <a:r>
              <a:rPr lang="fr-FR" dirty="0"/>
              <a:t>Des coûts supplémentaires à l’investissement ( +/- 1M€ HT) et en fonctionnement (10 à 20 k€ entretien contrôle de la vanne et de son fonctionnement )</a:t>
            </a:r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07" y="3449223"/>
            <a:ext cx="6541097" cy="3078774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En contrepartie: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673" y="3724625"/>
            <a:ext cx="452473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dirty="0"/>
              <a:t>Une tour de visite (tour de prise)</a:t>
            </a:r>
          </a:p>
        </p:txBody>
      </p:sp>
      <p:pic>
        <p:nvPicPr>
          <p:cNvPr id="6" name="Image 1" descr="image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76" y="4867957"/>
            <a:ext cx="5328597" cy="160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36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1921"/>
            <a:ext cx="12192000" cy="3959258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2488270" y="4069978"/>
            <a:ext cx="7735529" cy="2381864"/>
          </a:xfrm>
          <a:custGeom>
            <a:avLst/>
            <a:gdLst>
              <a:gd name="connsiteX0" fmla="*/ 597309 w 7735529"/>
              <a:gd name="connsiteY0" fmla="*/ 2381864 h 2381864"/>
              <a:gd name="connsiteX1" fmla="*/ 0 w 7735529"/>
              <a:gd name="connsiteY1" fmla="*/ 1939413 h 2381864"/>
              <a:gd name="connsiteX2" fmla="*/ 1887793 w 7735529"/>
              <a:gd name="connsiteY2" fmla="*/ 752168 h 2381864"/>
              <a:gd name="connsiteX3" fmla="*/ 2352367 w 7735529"/>
              <a:gd name="connsiteY3" fmla="*/ 759542 h 2381864"/>
              <a:gd name="connsiteX4" fmla="*/ 3554361 w 7735529"/>
              <a:gd name="connsiteY4" fmla="*/ 0 h 2381864"/>
              <a:gd name="connsiteX5" fmla="*/ 4188542 w 7735529"/>
              <a:gd name="connsiteY5" fmla="*/ 0 h 2381864"/>
              <a:gd name="connsiteX6" fmla="*/ 5412658 w 7735529"/>
              <a:gd name="connsiteY6" fmla="*/ 774290 h 2381864"/>
              <a:gd name="connsiteX7" fmla="*/ 5832987 w 7735529"/>
              <a:gd name="connsiteY7" fmla="*/ 752168 h 2381864"/>
              <a:gd name="connsiteX8" fmla="*/ 7735529 w 7735529"/>
              <a:gd name="connsiteY8" fmla="*/ 1968910 h 2381864"/>
              <a:gd name="connsiteX9" fmla="*/ 7093974 w 7735529"/>
              <a:gd name="connsiteY9" fmla="*/ 2381864 h 2381864"/>
              <a:gd name="connsiteX10" fmla="*/ 597309 w 7735529"/>
              <a:gd name="connsiteY10" fmla="*/ 2381864 h 238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35529" h="2381864">
                <a:moveTo>
                  <a:pt x="597309" y="2381864"/>
                </a:moveTo>
                <a:lnTo>
                  <a:pt x="0" y="1939413"/>
                </a:lnTo>
                <a:lnTo>
                  <a:pt x="1887793" y="752168"/>
                </a:lnTo>
                <a:lnTo>
                  <a:pt x="2352367" y="759542"/>
                </a:lnTo>
                <a:lnTo>
                  <a:pt x="3554361" y="0"/>
                </a:lnTo>
                <a:lnTo>
                  <a:pt x="4188542" y="0"/>
                </a:lnTo>
                <a:lnTo>
                  <a:pt x="5412658" y="774290"/>
                </a:lnTo>
                <a:lnTo>
                  <a:pt x="5832987" y="752168"/>
                </a:lnTo>
                <a:lnTo>
                  <a:pt x="7735529" y="1968910"/>
                </a:lnTo>
                <a:lnTo>
                  <a:pt x="7093974" y="2381864"/>
                </a:lnTo>
                <a:lnTo>
                  <a:pt x="597309" y="238186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3182530" y="4509489"/>
            <a:ext cx="6347012" cy="1942353"/>
          </a:xfrm>
          <a:custGeom>
            <a:avLst/>
            <a:gdLst>
              <a:gd name="connsiteX0" fmla="*/ 627530 w 6347012"/>
              <a:gd name="connsiteY0" fmla="*/ 1942353 h 1942353"/>
              <a:gd name="connsiteX1" fmla="*/ 11953 w 6347012"/>
              <a:gd name="connsiteY1" fmla="*/ 1535953 h 1942353"/>
              <a:gd name="connsiteX2" fmla="*/ 0 w 6347012"/>
              <a:gd name="connsiteY2" fmla="*/ 1524000 h 1942353"/>
              <a:gd name="connsiteX3" fmla="*/ 1225177 w 6347012"/>
              <a:gd name="connsiteY3" fmla="*/ 753036 h 1942353"/>
              <a:gd name="connsiteX4" fmla="*/ 1649506 w 6347012"/>
              <a:gd name="connsiteY4" fmla="*/ 759012 h 1942353"/>
              <a:gd name="connsiteX5" fmla="*/ 2868706 w 6347012"/>
              <a:gd name="connsiteY5" fmla="*/ 0 h 1942353"/>
              <a:gd name="connsiteX6" fmla="*/ 3496236 w 6347012"/>
              <a:gd name="connsiteY6" fmla="*/ 0 h 1942353"/>
              <a:gd name="connsiteX7" fmla="*/ 4727389 w 6347012"/>
              <a:gd name="connsiteY7" fmla="*/ 776942 h 1942353"/>
              <a:gd name="connsiteX8" fmla="*/ 5121836 w 6347012"/>
              <a:gd name="connsiteY8" fmla="*/ 770965 h 1942353"/>
              <a:gd name="connsiteX9" fmla="*/ 6347012 w 6347012"/>
              <a:gd name="connsiteY9" fmla="*/ 1524000 h 1942353"/>
              <a:gd name="connsiteX10" fmla="*/ 5707530 w 6347012"/>
              <a:gd name="connsiteY10" fmla="*/ 1936377 h 1942353"/>
              <a:gd name="connsiteX11" fmla="*/ 627530 w 6347012"/>
              <a:gd name="connsiteY11" fmla="*/ 1942353 h 194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47012" h="1942353">
                <a:moveTo>
                  <a:pt x="627530" y="1942353"/>
                </a:moveTo>
                <a:lnTo>
                  <a:pt x="11953" y="1535953"/>
                </a:lnTo>
                <a:lnTo>
                  <a:pt x="0" y="1524000"/>
                </a:lnTo>
                <a:lnTo>
                  <a:pt x="1225177" y="753036"/>
                </a:lnTo>
                <a:lnTo>
                  <a:pt x="1649506" y="759012"/>
                </a:lnTo>
                <a:lnTo>
                  <a:pt x="2868706" y="0"/>
                </a:lnTo>
                <a:lnTo>
                  <a:pt x="3496236" y="0"/>
                </a:lnTo>
                <a:lnTo>
                  <a:pt x="4727389" y="776942"/>
                </a:lnTo>
                <a:lnTo>
                  <a:pt x="5121836" y="770965"/>
                </a:lnTo>
                <a:lnTo>
                  <a:pt x="6347012" y="1524000"/>
                </a:lnTo>
                <a:lnTo>
                  <a:pt x="5707530" y="1936377"/>
                </a:lnTo>
                <a:lnTo>
                  <a:pt x="627530" y="1942353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9176048" y="1479797"/>
            <a:ext cx="2228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projet historique sur le site de la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Roussille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à Francheville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176048" y="2680519"/>
            <a:ext cx="273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5" name="Connecteur droit avec flèche 24"/>
          <p:cNvCxnSpPr>
            <a:stCxn id="15" idx="1"/>
          </p:cNvCxnSpPr>
          <p:nvPr/>
        </p:nvCxnSpPr>
        <p:spPr>
          <a:xfrm flipH="1">
            <a:off x="7058025" y="1849129"/>
            <a:ext cx="2118023" cy="1872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645548" y="4324823"/>
            <a:ext cx="71437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19 m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657031" y="4841777"/>
            <a:ext cx="71437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15 m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0" y="385847"/>
            <a:ext cx="824163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ris Black" panose="00000A00000000000000" pitchFamily="50" charset="0"/>
              </a:rPr>
              <a:t>Présentation de trois exemples pour initier la réflexion collective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596583" y="5866582"/>
            <a:ext cx="1662544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Pas d’ouvrage</a:t>
            </a:r>
          </a:p>
        </p:txBody>
      </p:sp>
    </p:spTree>
    <p:extLst>
      <p:ext uri="{BB962C8B-B14F-4D97-AF65-F5344CB8AC3E}">
        <p14:creationId xmlns:p14="http://schemas.microsoft.com/office/powerpoint/2010/main" val="24180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7" grpId="0" animBg="1"/>
      <p:bldP spid="28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7" cy="59400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7" cy="59400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60652"/>
            <a:ext cx="2678545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Pas d’ouvrage écrêteur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535023" y="2005548"/>
            <a:ext cx="3656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Débit à la confluence :</a:t>
            </a:r>
          </a:p>
          <a:p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153 m3/s</a:t>
            </a:r>
          </a:p>
          <a:p>
            <a:pPr algn="ctr"/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Bâtiments impactés :	</a:t>
            </a:r>
          </a:p>
          <a:p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1 267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35023" y="1639577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Exemple d’une crue</a:t>
            </a: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05713"/>
              </p:ext>
            </p:extLst>
          </p:nvPr>
        </p:nvGraphicFramePr>
        <p:xfrm>
          <a:off x="6976319" y="4231046"/>
          <a:ext cx="4911504" cy="1413711"/>
        </p:xfrm>
        <a:graphic>
          <a:graphicData uri="http://schemas.openxmlformats.org/drawingml/2006/table">
            <a:tbl>
              <a:tblPr/>
              <a:tblGrid>
                <a:gridCol w="1510194">
                  <a:extLst>
                    <a:ext uri="{9D8B030D-6E8A-4147-A177-3AD203B41FA5}">
                      <a16:colId xmlns:a16="http://schemas.microsoft.com/office/drawing/2014/main" val="3182768500"/>
                    </a:ext>
                  </a:extLst>
                </a:gridCol>
                <a:gridCol w="582281">
                  <a:extLst>
                    <a:ext uri="{9D8B030D-6E8A-4147-A177-3AD203B41FA5}">
                      <a16:colId xmlns:a16="http://schemas.microsoft.com/office/drawing/2014/main" val="3824364789"/>
                    </a:ext>
                  </a:extLst>
                </a:gridCol>
                <a:gridCol w="584820">
                  <a:extLst>
                    <a:ext uri="{9D8B030D-6E8A-4147-A177-3AD203B41FA5}">
                      <a16:colId xmlns:a16="http://schemas.microsoft.com/office/drawing/2014/main" val="3170639600"/>
                    </a:ext>
                  </a:extLst>
                </a:gridCol>
                <a:gridCol w="515587">
                  <a:extLst>
                    <a:ext uri="{9D8B030D-6E8A-4147-A177-3AD203B41FA5}">
                      <a16:colId xmlns:a16="http://schemas.microsoft.com/office/drawing/2014/main" val="1202091639"/>
                    </a:ext>
                  </a:extLst>
                </a:gridCol>
                <a:gridCol w="525547">
                  <a:extLst>
                    <a:ext uri="{9D8B030D-6E8A-4147-A177-3AD203B41FA5}">
                      <a16:colId xmlns:a16="http://schemas.microsoft.com/office/drawing/2014/main" val="229262444"/>
                    </a:ext>
                  </a:extLst>
                </a:gridCol>
                <a:gridCol w="522515">
                  <a:extLst>
                    <a:ext uri="{9D8B030D-6E8A-4147-A177-3AD203B41FA5}">
                      <a16:colId xmlns:a16="http://schemas.microsoft.com/office/drawing/2014/main" val="4156000254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800722591"/>
                    </a:ext>
                  </a:extLst>
                </a:gridCol>
              </a:tblGrid>
              <a:tr h="274391">
                <a:tc>
                  <a:txBody>
                    <a:bodyPr/>
                    <a:lstStyle/>
                    <a:p>
                      <a:pPr algn="ctr" fontAlgn="ctr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6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25</a:t>
                      </a:r>
                      <a:r>
                        <a:rPr lang="fr-F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ans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50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75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100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125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758031"/>
                  </a:ext>
                </a:extLst>
              </a:tr>
              <a:tr h="1084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Probabilité d’une inondation (</a:t>
                      </a:r>
                      <a:r>
                        <a:rPr lang="fr-F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crue débordante 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43066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763491" y="1506457"/>
            <a:ext cx="865909" cy="372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763490" y="1873674"/>
            <a:ext cx="865910" cy="277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763490" y="2262173"/>
            <a:ext cx="1052946" cy="55491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6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7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634"/>
            <a:ext cx="517207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15 mètres</a:t>
            </a:r>
          </a:p>
        </p:txBody>
      </p:sp>
      <p:sp>
        <p:nvSpPr>
          <p:cNvPr id="5" name="Ellipse 4"/>
          <p:cNvSpPr/>
          <p:nvPr/>
        </p:nvSpPr>
        <p:spPr>
          <a:xfrm>
            <a:off x="1333500" y="1781175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6200" y="724306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Surface maximale de la retenue : </a:t>
            </a:r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200" y="3759865"/>
            <a:ext cx="5602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Présence décharge Collet dans zone sur-inondée : </a:t>
            </a:r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</a:p>
        </p:txBody>
      </p:sp>
      <p:sp>
        <p:nvSpPr>
          <p:cNvPr id="11" name="Ellipse 10"/>
          <p:cNvSpPr/>
          <p:nvPr/>
        </p:nvSpPr>
        <p:spPr>
          <a:xfrm>
            <a:off x="1492992" y="1860123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5302"/>
            <a:ext cx="5606484" cy="230908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1452788" y="1878367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92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9631" y="342978"/>
            <a:ext cx="3145156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Scénario matériaux rocheux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3634"/>
            <a:ext cx="517207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15 mètres</a:t>
            </a:r>
          </a:p>
        </p:txBody>
      </p:sp>
      <p:sp>
        <p:nvSpPr>
          <p:cNvPr id="5" name="Ellipse 4"/>
          <p:cNvSpPr/>
          <p:nvPr/>
        </p:nvSpPr>
        <p:spPr>
          <a:xfrm>
            <a:off x="1333500" y="1781175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334" y="160652"/>
            <a:ext cx="6121017" cy="435657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200" y="724306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Surface maximale de la retenue : </a:t>
            </a:r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200" y="3759865"/>
            <a:ext cx="9097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Présence décharge Collet dans zone sur-inondée : </a:t>
            </a:r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Volumes nécessaires selon le type de matériaux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Scénario matériaux rocheux : 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80 000 m3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(équivaut à 9 000 camions sans matériaux sur place)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Scénario matériaux terreux: 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105 000 m3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(équivaut à 12 000 camions sans matériaux sur place)</a:t>
            </a:r>
          </a:p>
          <a:p>
            <a:pPr lvl="1"/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Max 80 000 m</a:t>
            </a:r>
            <a:r>
              <a:rPr lang="fr-FR" sz="1400" b="1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site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5325876"/>
            <a:ext cx="86709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Impact sur les boisements dans l’emprise des travaux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EBC : 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 ha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rocheux prélevés sur place) / 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 ha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terreux)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Arbres remarquables :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fr-FR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rocheux prélevés sur place) / 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fr-FR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terreux)</a:t>
            </a:r>
          </a:p>
        </p:txBody>
      </p:sp>
      <p:sp>
        <p:nvSpPr>
          <p:cNvPr id="11" name="Ellipse 10"/>
          <p:cNvSpPr/>
          <p:nvPr/>
        </p:nvSpPr>
        <p:spPr>
          <a:xfrm>
            <a:off x="1492992" y="1860123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5302"/>
            <a:ext cx="5606484" cy="230908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1452788" y="1878367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9118559" y="5023490"/>
            <a:ext cx="3073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Surface de prairies naturelles impactées pour prélèvement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rocheux : 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0,38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terreux : </a:t>
            </a:r>
            <a:r>
              <a:rPr lang="fr-F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3,12 ha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334" y="160652"/>
            <a:ext cx="6121017" cy="43071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27050" y="5594296"/>
            <a:ext cx="2494162" cy="24263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432741" y="5821903"/>
            <a:ext cx="2246604" cy="26739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9170915" y="5724140"/>
            <a:ext cx="2896311" cy="46500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390733" y="5605262"/>
            <a:ext cx="4032371" cy="22265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2620445" y="5827922"/>
            <a:ext cx="3708349" cy="28839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9170915" y="5490021"/>
            <a:ext cx="2792365" cy="23259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14732" y="4752117"/>
            <a:ext cx="8656184" cy="40155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627140" y="4548379"/>
            <a:ext cx="9582157" cy="20828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338753"/>
            <a:ext cx="3088346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Scénario matériaux terreux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422" y="607858"/>
            <a:ext cx="4838700" cy="32099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20" y="576704"/>
            <a:ext cx="5002117" cy="24312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3362" y="2533678"/>
            <a:ext cx="4142032" cy="25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6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60652"/>
            <a:ext cx="517207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15 mètres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6" cy="594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35023" y="873073"/>
            <a:ext cx="35562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Débit maximum avant inondation: </a:t>
            </a:r>
          </a:p>
          <a:p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m3/s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Nombre de bâtiments  impactés : </a:t>
            </a:r>
          </a:p>
          <a:p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</a:t>
            </a:r>
          </a:p>
          <a:p>
            <a:endParaRPr lang="fr-FR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Temps complémentaire affectable à la gestion du risque inondation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Impact sur l’aléa Inondation :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7" cy="5940001"/>
          </a:xfrm>
          <a:prstGeom prst="rect">
            <a:avLst/>
          </a:prstGeom>
        </p:spPr>
      </p:pic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2709"/>
              </p:ext>
            </p:extLst>
          </p:nvPr>
        </p:nvGraphicFramePr>
        <p:xfrm>
          <a:off x="7913249" y="3992597"/>
          <a:ext cx="4064002" cy="999455"/>
        </p:xfrm>
        <a:graphic>
          <a:graphicData uri="http://schemas.openxmlformats.org/drawingml/2006/table">
            <a:tbl>
              <a:tblPr/>
              <a:tblGrid>
                <a:gridCol w="1249604">
                  <a:extLst>
                    <a:ext uri="{9D8B030D-6E8A-4147-A177-3AD203B41FA5}">
                      <a16:colId xmlns:a16="http://schemas.microsoft.com/office/drawing/2014/main" val="3182768500"/>
                    </a:ext>
                  </a:extLst>
                </a:gridCol>
                <a:gridCol w="560648">
                  <a:extLst>
                    <a:ext uri="{9D8B030D-6E8A-4147-A177-3AD203B41FA5}">
                      <a16:colId xmlns:a16="http://schemas.microsoft.com/office/drawing/2014/main" val="3824364789"/>
                    </a:ext>
                  </a:extLst>
                </a:gridCol>
                <a:gridCol w="423973">
                  <a:extLst>
                    <a:ext uri="{9D8B030D-6E8A-4147-A177-3AD203B41FA5}">
                      <a16:colId xmlns:a16="http://schemas.microsoft.com/office/drawing/2014/main" val="3170639600"/>
                    </a:ext>
                  </a:extLst>
                </a:gridCol>
                <a:gridCol w="423973">
                  <a:extLst>
                    <a:ext uri="{9D8B030D-6E8A-4147-A177-3AD203B41FA5}">
                      <a16:colId xmlns:a16="http://schemas.microsoft.com/office/drawing/2014/main" val="1202091639"/>
                    </a:ext>
                  </a:extLst>
                </a:gridCol>
                <a:gridCol w="423973">
                  <a:extLst>
                    <a:ext uri="{9D8B030D-6E8A-4147-A177-3AD203B41FA5}">
                      <a16:colId xmlns:a16="http://schemas.microsoft.com/office/drawing/2014/main" val="229262444"/>
                    </a:ext>
                  </a:extLst>
                </a:gridCol>
                <a:gridCol w="436390">
                  <a:extLst>
                    <a:ext uri="{9D8B030D-6E8A-4147-A177-3AD203B41FA5}">
                      <a16:colId xmlns:a16="http://schemas.microsoft.com/office/drawing/2014/main" val="4156000254"/>
                    </a:ext>
                  </a:extLst>
                </a:gridCol>
                <a:gridCol w="545441">
                  <a:extLst>
                    <a:ext uri="{9D8B030D-6E8A-4147-A177-3AD203B41FA5}">
                      <a16:colId xmlns:a16="http://schemas.microsoft.com/office/drawing/2014/main" val="1800722591"/>
                    </a:ext>
                  </a:extLst>
                </a:gridCol>
              </a:tblGrid>
              <a:tr h="167472">
                <a:tc>
                  <a:txBody>
                    <a:bodyPr/>
                    <a:lstStyle/>
                    <a:p>
                      <a:pPr algn="ctr" fontAlgn="ctr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6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25</a:t>
                      </a:r>
                      <a:r>
                        <a:rPr lang="fr-F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ans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50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75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100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125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758031"/>
                  </a:ext>
                </a:extLst>
              </a:tr>
              <a:tr h="66989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Probabilité d’une inondation (</a:t>
                      </a:r>
                      <a:r>
                        <a:rPr lang="fr-F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crue débordante 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430661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9536508" y="1140787"/>
            <a:ext cx="1138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90m3/s</a:t>
            </a:r>
            <a:endParaRPr lang="fr-F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36508" y="1879123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4</a:t>
            </a:r>
            <a:endParaRPr lang="fr-F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35022" y="2963971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02h42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63491" y="1506457"/>
            <a:ext cx="865909" cy="372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763490" y="1873674"/>
            <a:ext cx="865910" cy="277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0" y="160652"/>
            <a:ext cx="7419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15 mètres + Alaï 12 mètres 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31072"/>
              </p:ext>
            </p:extLst>
          </p:nvPr>
        </p:nvGraphicFramePr>
        <p:xfrm>
          <a:off x="7879111" y="5448760"/>
          <a:ext cx="4098140" cy="957906"/>
        </p:xfrm>
        <a:graphic>
          <a:graphicData uri="http://schemas.openxmlformats.org/drawingml/2006/table">
            <a:tbl>
              <a:tblPr/>
              <a:tblGrid>
                <a:gridCol w="1260100">
                  <a:extLst>
                    <a:ext uri="{9D8B030D-6E8A-4147-A177-3AD203B41FA5}">
                      <a16:colId xmlns:a16="http://schemas.microsoft.com/office/drawing/2014/main" val="857460905"/>
                    </a:ext>
                  </a:extLst>
                </a:gridCol>
                <a:gridCol w="558971">
                  <a:extLst>
                    <a:ext uri="{9D8B030D-6E8A-4147-A177-3AD203B41FA5}">
                      <a16:colId xmlns:a16="http://schemas.microsoft.com/office/drawing/2014/main" val="21893171"/>
                    </a:ext>
                  </a:extLst>
                </a:gridCol>
                <a:gridCol w="414854">
                  <a:extLst>
                    <a:ext uri="{9D8B030D-6E8A-4147-A177-3AD203B41FA5}">
                      <a16:colId xmlns:a16="http://schemas.microsoft.com/office/drawing/2014/main" val="3812944019"/>
                    </a:ext>
                  </a:extLst>
                </a:gridCol>
                <a:gridCol w="430204">
                  <a:extLst>
                    <a:ext uri="{9D8B030D-6E8A-4147-A177-3AD203B41FA5}">
                      <a16:colId xmlns:a16="http://schemas.microsoft.com/office/drawing/2014/main" val="2856234479"/>
                    </a:ext>
                  </a:extLst>
                </a:gridCol>
                <a:gridCol w="438514">
                  <a:extLst>
                    <a:ext uri="{9D8B030D-6E8A-4147-A177-3AD203B41FA5}">
                      <a16:colId xmlns:a16="http://schemas.microsoft.com/office/drawing/2014/main" val="614259685"/>
                    </a:ext>
                  </a:extLst>
                </a:gridCol>
                <a:gridCol w="435985">
                  <a:extLst>
                    <a:ext uri="{9D8B030D-6E8A-4147-A177-3AD203B41FA5}">
                      <a16:colId xmlns:a16="http://schemas.microsoft.com/office/drawing/2014/main" val="4235821019"/>
                    </a:ext>
                  </a:extLst>
                </a:gridCol>
                <a:gridCol w="559512">
                  <a:extLst>
                    <a:ext uri="{9D8B030D-6E8A-4147-A177-3AD203B41FA5}">
                      <a16:colId xmlns:a16="http://schemas.microsoft.com/office/drawing/2014/main" val="1146181646"/>
                    </a:ext>
                  </a:extLst>
                </a:gridCol>
              </a:tblGrid>
              <a:tr h="223656">
                <a:tc>
                  <a:txBody>
                    <a:bodyPr/>
                    <a:lstStyle/>
                    <a:p>
                      <a:pPr algn="ctr" fontAlgn="ctr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6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25</a:t>
                      </a:r>
                      <a:r>
                        <a:rPr lang="fr-F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ans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50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75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100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125 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974093"/>
                  </a:ext>
                </a:extLst>
              </a:tr>
              <a:tr h="6283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Rappel / Probabilité en situation « actuelle 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428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3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7" cy="59400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160652"/>
            <a:ext cx="7419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15 mètres + Alaï 12 mètres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504"/>
            <a:ext cx="8401107" cy="594000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535023" y="2005548"/>
            <a:ext cx="3656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Débit à la confluence :</a:t>
            </a:r>
          </a:p>
          <a:p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153 m3/s</a:t>
            </a:r>
          </a:p>
          <a:p>
            <a:pPr algn="ctr"/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Bâtiments impactés :	</a:t>
            </a:r>
          </a:p>
          <a:p>
            <a:r>
              <a:rPr lang="fr-F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1 267</a:t>
            </a:r>
          </a:p>
          <a:p>
            <a:pPr lvl="1"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35022" y="656504"/>
            <a:ext cx="3535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Un exemple en cas de crue supérieure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83846" y="2507037"/>
            <a:ext cx="12522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147m3/s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56850" y="3251144"/>
            <a:ext cx="16792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1 198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58441" y="3985534"/>
            <a:ext cx="29968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Temps complémentaire affectable à la gestion du risque inondation :</a:t>
            </a:r>
          </a:p>
          <a:p>
            <a:pPr algn="ctr"/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02h48</a:t>
            </a:r>
          </a:p>
          <a:p>
            <a:endParaRPr lang="fr-F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Ponctuellement, des hauteurs d’eau et vitesses d’écoulement moindres sur les zones impactées</a:t>
            </a:r>
            <a:endParaRPr lang="fr-F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6330"/>
            <a:ext cx="517207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19 mètres </a:t>
            </a:r>
          </a:p>
        </p:txBody>
      </p:sp>
      <p:sp>
        <p:nvSpPr>
          <p:cNvPr id="6" name="Ellipse 5"/>
          <p:cNvSpPr/>
          <p:nvPr/>
        </p:nvSpPr>
        <p:spPr>
          <a:xfrm>
            <a:off x="1333500" y="1781175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6200" y="694309"/>
            <a:ext cx="405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Surface maximale de la retenue :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ha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200" y="3759865"/>
            <a:ext cx="5513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Présence décharge Collet dans zone sur-inondée :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2249"/>
            <a:ext cx="5699051" cy="2260441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1492992" y="1860123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9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760" y="132765"/>
            <a:ext cx="6113298" cy="43235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6330"/>
            <a:ext cx="517207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Hauteur de l’ouvrage de la </a:t>
            </a:r>
            <a:r>
              <a:rPr lang="fr-FR" dirty="0" err="1">
                <a:solidFill>
                  <a:schemeClr val="bg1"/>
                </a:solidFill>
                <a:latin typeface="Neris Black" panose="00000A00000000000000" pitchFamily="50" charset="0"/>
              </a:rPr>
              <a:t>Roussille</a:t>
            </a:r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 : 19 mètres </a:t>
            </a:r>
          </a:p>
        </p:txBody>
      </p:sp>
      <p:sp>
        <p:nvSpPr>
          <p:cNvPr id="6" name="Ellipse 5"/>
          <p:cNvSpPr/>
          <p:nvPr/>
        </p:nvSpPr>
        <p:spPr>
          <a:xfrm>
            <a:off x="1333500" y="1781175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6200" y="694309"/>
            <a:ext cx="405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Surface maximale de la retenue :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ha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200" y="3759865"/>
            <a:ext cx="9097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Présence décharge Collet dans zone sur-inondée :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Volumes nécessaires selon le type de matériaux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Scénario matériaux rocheux :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135 000 m3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(équivaut à 15 000 camions sans matériaux sur place)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Scénario matériaux terreux :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180 000 m3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(équivaut à 20 000 camions sans matériaux sur place)</a:t>
            </a:r>
          </a:p>
          <a:p>
            <a:pPr lvl="1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80 000 m</a:t>
            </a:r>
            <a:r>
              <a:rPr lang="fr-FR" sz="1400" b="1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site</a:t>
            </a:r>
            <a:endParaRPr lang="fr-FR" sz="1400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5325876"/>
            <a:ext cx="87206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Impact sur les boisements dans l’emprise des travaux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EBC :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3,9 ha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rocheux prélevés sur place) /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 ha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terreux)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Arbres remarquables :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rocheux prélevés sur place) /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terreux)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2249"/>
            <a:ext cx="5699051" cy="2260441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1492992" y="1860123"/>
            <a:ext cx="600075" cy="3714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374" y="122791"/>
            <a:ext cx="6115684" cy="43335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18559" y="5021749"/>
            <a:ext cx="3073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Surface de prairies naturelles impactées pour prélèvement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rocheux :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0,66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matériaux terreux :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3,12 ha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0875" y="5596103"/>
            <a:ext cx="2633998" cy="22610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425301" y="5788880"/>
            <a:ext cx="2361357" cy="24402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9183573" y="5723698"/>
            <a:ext cx="2927893" cy="25215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400698" y="5588700"/>
            <a:ext cx="4010177" cy="27997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627454" y="5822208"/>
            <a:ext cx="3787649" cy="21173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9209290" y="5458430"/>
            <a:ext cx="2890346" cy="26526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19206" y="4751604"/>
            <a:ext cx="8599353" cy="40365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541142" y="4556617"/>
            <a:ext cx="8491624" cy="20189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0" y="323980"/>
            <a:ext cx="517207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Scénario matériaux rocheux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-1" y="310457"/>
            <a:ext cx="517207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Neris Black" panose="00000A00000000000000" pitchFamily="50" charset="0"/>
              </a:rPr>
              <a:t>Scénario matériaux terreux</a:t>
            </a:r>
          </a:p>
        </p:txBody>
      </p:sp>
    </p:spTree>
    <p:extLst>
      <p:ext uri="{BB962C8B-B14F-4D97-AF65-F5344CB8AC3E}">
        <p14:creationId xmlns:p14="http://schemas.microsoft.com/office/powerpoint/2010/main" val="323103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1052</Words>
  <Application>Microsoft Macintosh PowerPoint</Application>
  <PresentationFormat>Grand écran</PresentationFormat>
  <Paragraphs>207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Neris Black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Vannage du pertuis</vt:lpstr>
      <vt:lpstr>Présentation PowerPoint</vt:lpstr>
      <vt:lpstr>En contrepartie: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thours</dc:creator>
  <cp:lastModifiedBy>Catherine LEVAILLANT</cp:lastModifiedBy>
  <cp:revision>109</cp:revision>
  <dcterms:created xsi:type="dcterms:W3CDTF">2021-11-24T09:19:44Z</dcterms:created>
  <dcterms:modified xsi:type="dcterms:W3CDTF">2021-11-30T17:05:36Z</dcterms:modified>
</cp:coreProperties>
</file>