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ieu herve" initials="mh" lastIdx="7" clrIdx="0">
    <p:extLst>
      <p:ext uri="{19B8F6BF-5375-455C-9EA6-DF929625EA0E}">
        <p15:presenceInfo xmlns:p15="http://schemas.microsoft.com/office/powerpoint/2012/main" userId="S-1-5-21-1530768526-3188048556-2072681414-16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8F4EB"/>
          </a:solidFill>
        </a:fill>
      </a:tcStyle>
    </a:wholeTbl>
    <a:band1H>
      <a:tcStyle>
        <a:tcBdr/>
        <a:fill>
          <a:solidFill>
            <a:srgbClr val="CEE9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EE9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3EC26C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3EC26C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3EC26C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3EC26C"/>
          </a:solidFill>
        </a:fill>
      </a:tcStyle>
    </a:firstRow>
  </a:tblStyle>
  <a:tblStyle styleId="{D27102A9-8310-4765-A935-A1911B00CA55}" styleName="">
    <a:wholeTbl>
      <a:tcTxStyle>
        <a:font>
          <a:latin typeface="+mn-lt"/>
          <a:ea typeface="+mn-ea"/>
          <a:cs typeface="+mn-cs"/>
        </a:font>
        <a:srgbClr val="FFFFFF"/>
      </a:tcTxStyle>
      <a:tcStyle>
        <a:tcBdr>
          <a:top>
            <a:ln w="12701" cap="flat" cmpd="sng" algn="ctr">
              <a:solidFill>
                <a:srgbClr val="97AF7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97AF7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97AF75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97AF7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97AF75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97AF7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C083E6E3-FA7D-4D7B-A595-EF9225AFEA82}" styleName="">
    <a:wholeTbl>
      <a:tcTxStyle>
        <a:font>
          <a:latin typeface="+mn-lt"/>
          <a:ea typeface="+mn-ea"/>
          <a:cs typeface="+mn-cs"/>
        </a:font>
        <a:srgbClr val="FFFFFF"/>
      </a:tcTxStyle>
      <a:tcStyle>
        <a:tcBdr>
          <a:top>
            <a:ln w="12701" cap="flat" cmpd="sng" algn="ctr">
              <a:solidFill>
                <a:srgbClr val="3BBC9D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3BBC9D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3BBC9D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3BBC9D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3BBC9D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3BBC9D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6BA84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6BA84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6BA84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6BA84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BF1E8"/>
          </a:solidFill>
        </a:fill>
      </a:tcStyle>
    </a:band1H>
    <a:band1V>
      <a:tcStyle>
        <a:tcBdr/>
        <a:fill>
          <a:solidFill>
            <a:srgbClr val="EBF1E8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6BA84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6BA84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3"/>
    <p:restoredTop sz="94718"/>
  </p:normalViewPr>
  <p:slideViewPr>
    <p:cSldViewPr snapToGrid="0" snapToObjects="1">
      <p:cViewPr varScale="1">
        <p:scale>
          <a:sx n="82" d="100"/>
          <a:sy n="82" d="100"/>
        </p:scale>
        <p:origin x="52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1614B-6DA5-4893-962F-14048A4987BF}" type="datetimeFigureOut">
              <a:rPr lang="fr-FR" smtClean="0"/>
              <a:t>27/11/2021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A49FE-633E-4BE8-9F17-AD35F37E1E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FA49FE-633E-4BE8-9F17-AD35F37E1E6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705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26451B9-4133-E743-A5E9-DDB0BAC88F72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D506B1-3107-AB41-A0CE-EE2B67B759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843919"/>
      </p:ext>
    </p:extLst>
  </p:cSld>
  <p:clrMapOvr>
    <a:masterClrMapping/>
  </p:clrMapOvr>
  <p:transition spd="slow">
    <p:cover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0E016E5-9AFB-B349-8967-D19084536B16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D2C0C5-5FEE-2045-B1B2-81ECAD7A5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81457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4FC68E2-3DCF-BA47-9D19-A1D8115213C0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F89EEB-2352-F147-8DF3-CDC52297E9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86469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EA6E60-A11C-1A4B-BD98-200E57C70E20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0EE95E-0509-524B-B4DB-C7CA299B91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455029"/>
      </p:ext>
    </p:extLst>
  </p:cSld>
  <p:clrMapOvr>
    <a:masterClrMapping/>
  </p:clrMapOvr>
  <p:transition spd="slow">
    <p:cover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60D7188-078E-D343-A052-6F1FB3865E96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DA7981-3B76-BB47-9A9E-A441A9D106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45262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1A0A64D-6B32-FE4F-83D6-E1614F17986C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AF3222-400A-0A42-B6BB-149A87969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66944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9EA65B0-F7FA-3C42-8930-CE3C32783EBB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26630A-5F60-7B46-B82C-B481AD124A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08CE1FF-4B20-E849-85E1-5BF6F6D5D35D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3F1C7-BE41-704F-98C6-D6682F1586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957505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92F928C-A416-BB46-B27F-7DB175BFD22B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9F596F-E0C8-7049-BE94-2151312009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956225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0398918-F014-BF44-8C00-A66D95F46388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26886D-02B1-364C-8CEC-A405C95E68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73149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9EA65B0-F7FA-3C42-8930-CE3C32783EBB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26630A-5F60-7B46-B82C-B481AD124A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1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9EA65B0-F7FA-3C42-8930-CE3C32783EBB}" type="datetime1">
              <a:rPr lang="en-US" smtClean="0"/>
              <a:pPr lvl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1126630A-5F60-7B46-B82C-B481AD124A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75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A8FFDF-CABB-7143-B497-AC902719FA7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lvl="0" algn="l"/>
            <a:r>
              <a:rPr lang="fr-FR" sz="6600"/>
              <a:t>Concert’eau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6855C224-2A96-D542-BB32-A70B4F038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Nous allons atterrir…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A2224CE-E0D5-F347-9F7B-E78B0A3898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 fontScale="90000"/>
          </a:bodyPr>
          <a:lstStyle/>
          <a:p>
            <a:pPr lvl="0"/>
            <a:r>
              <a:rPr lang="fr-FR" sz="3800" dirty="0">
                <a:solidFill>
                  <a:srgbClr val="FFFFFF"/>
                </a:solidFill>
              </a:rPr>
              <a:t>Arbitrage 10/12 autour de dispositifs liés à la gestion du risque inondation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58CA3E-FB30-7149-9344-7366F7E34A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81816" y="98854"/>
            <a:ext cx="6079525" cy="6759145"/>
          </a:xfrm>
        </p:spPr>
        <p:txBody>
          <a:bodyPr>
            <a:normAutofit/>
          </a:bodyPr>
          <a:lstStyle/>
          <a:p>
            <a:pPr marL="36896" lvl="0" indent="0">
              <a:buNone/>
            </a:pPr>
            <a:r>
              <a:rPr lang="fr-FR" sz="2400" u="sng" dirty="0"/>
              <a:t>Faire des CHOIX d’orientations de solutions :</a:t>
            </a:r>
          </a:p>
          <a:p>
            <a:pPr lvl="0">
              <a:buFont typeface="Wingdings" pitchFamily="2" charset="2"/>
              <a:buChar char="§"/>
            </a:pPr>
            <a:r>
              <a:rPr lang="fr-FR" sz="2400" b="1" dirty="0"/>
              <a:t>JUSTE </a:t>
            </a:r>
            <a:r>
              <a:rPr lang="fr-FR" sz="2400" dirty="0"/>
              <a:t>:  Protéger au maximum au regard de l'impact environnemental des actions à mettre en œuvre</a:t>
            </a:r>
          </a:p>
          <a:p>
            <a:pPr lvl="0">
              <a:buFont typeface="Wingdings" pitchFamily="2" charset="2"/>
              <a:buChar char="§"/>
            </a:pPr>
            <a:r>
              <a:rPr lang="fr-FR" sz="2400" b="1" dirty="0"/>
              <a:t>REALISTE &amp; REALISABLE, à l’épreuve de :</a:t>
            </a:r>
            <a:endParaRPr lang="fr-FR" sz="2400" dirty="0"/>
          </a:p>
          <a:p>
            <a:pPr lvl="1">
              <a:spcBef>
                <a:spcPts val="500"/>
              </a:spcBef>
              <a:buFont typeface="Wingdings" pitchFamily="2" charset="2"/>
              <a:buChar char="ü"/>
            </a:pPr>
            <a:r>
              <a:rPr lang="fr-FR" dirty="0"/>
              <a:t>Evaluation environnementale = ERC compensable</a:t>
            </a:r>
          </a:p>
          <a:p>
            <a:pPr lvl="1">
              <a:spcBef>
                <a:spcPts val="500"/>
              </a:spcBef>
              <a:buFont typeface="Wingdings" pitchFamily="2" charset="2"/>
              <a:buChar char="ü"/>
            </a:pPr>
            <a:r>
              <a:rPr lang="fr-FR" dirty="0"/>
              <a:t>Autorisation environnementale = accords administrations</a:t>
            </a:r>
          </a:p>
          <a:p>
            <a:pPr lvl="1">
              <a:spcBef>
                <a:spcPts val="500"/>
              </a:spcBef>
              <a:buFont typeface="Wingdings" pitchFamily="2" charset="2"/>
              <a:buChar char="ü"/>
            </a:pPr>
            <a:r>
              <a:rPr lang="fr-FR" dirty="0"/>
              <a:t>PAPI = finançable selon l’AMC &amp; en comparaison / complément de solutions alternatives</a:t>
            </a:r>
          </a:p>
          <a:p>
            <a:pPr lvl="1">
              <a:spcBef>
                <a:spcPts val="500"/>
              </a:spcBef>
              <a:buFont typeface="Wingdings" pitchFamily="2" charset="2"/>
              <a:buChar char="ü"/>
            </a:pPr>
            <a:r>
              <a:rPr lang="fr-FR" dirty="0"/>
              <a:t>En réduisant le risque juridique</a:t>
            </a:r>
          </a:p>
          <a:p>
            <a:pPr lvl="0">
              <a:buFont typeface="Wingdings" pitchFamily="2" charset="2"/>
              <a:buChar char="§"/>
            </a:pPr>
            <a:r>
              <a:rPr lang="fr-FR" sz="2400" b="1" dirty="0"/>
              <a:t>DURABLE</a:t>
            </a:r>
            <a:r>
              <a:rPr lang="fr-FR" sz="2400" dirty="0"/>
              <a:t> : reste la meilleure solution portée par le SAGYRC, changement de gouvernance compris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66B4B3D-73EA-B844-8038-3482E0242BC6}"/>
              </a:ext>
            </a:extLst>
          </p:cNvPr>
          <p:cNvSpPr txBox="1"/>
          <p:nvPr/>
        </p:nvSpPr>
        <p:spPr>
          <a:xfrm>
            <a:off x="0" y="4378736"/>
            <a:ext cx="58818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896" lvl="0" indent="0">
              <a:buNone/>
            </a:pPr>
            <a:r>
              <a:rPr lang="fr-FR" sz="2800" u="sng" dirty="0"/>
              <a:t>POUR :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Relancer le chrono de la mise en action et formaliser un nouveau calendrier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Etablir la feuille de route pour les équipes techniques</a:t>
            </a:r>
          </a:p>
          <a:p>
            <a:pPr lvl="1">
              <a:buFont typeface="Wingdings" pitchFamily="2" charset="2"/>
              <a:buChar char="ü"/>
            </a:pPr>
            <a:r>
              <a:rPr lang="fr-FR" sz="2000" dirty="0"/>
              <a:t>protéger au plus vite et plus fort les populations</a:t>
            </a:r>
          </a:p>
          <a:p>
            <a:endParaRPr lang="fr-FR" sz="2000" dirty="0"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4697C6-265F-2049-96D7-549468EE2F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3278" y="230932"/>
            <a:ext cx="3687932" cy="2203349"/>
          </a:xfrm>
        </p:spPr>
        <p:txBody>
          <a:bodyPr vert="horz" lIns="91440" tIns="45720" rIns="91440" bIns="45720" rtlCol="0" anchor="b">
            <a:noAutofit/>
          </a:bodyPr>
          <a:lstStyle/>
          <a:p>
            <a:pPr lvl="0"/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Contenir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temporiser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atténuer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risque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inondation</a:t>
            </a:r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: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64F8B593-7776-014B-8B38-8A42EEE19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532415"/>
              </p:ext>
            </p:extLst>
          </p:nvPr>
        </p:nvGraphicFramePr>
        <p:xfrm>
          <a:off x="4654296" y="875772"/>
          <a:ext cx="7214618" cy="50790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1302">
                  <a:extLst>
                    <a:ext uri="{9D8B030D-6E8A-4147-A177-3AD203B41FA5}">
                      <a16:colId xmlns:a16="http://schemas.microsoft.com/office/drawing/2014/main" val="3150619761"/>
                    </a:ext>
                  </a:extLst>
                </a:gridCol>
                <a:gridCol w="2431658">
                  <a:extLst>
                    <a:ext uri="{9D8B030D-6E8A-4147-A177-3AD203B41FA5}">
                      <a16:colId xmlns:a16="http://schemas.microsoft.com/office/drawing/2014/main" val="1644406277"/>
                    </a:ext>
                  </a:extLst>
                </a:gridCol>
                <a:gridCol w="2431658">
                  <a:extLst>
                    <a:ext uri="{9D8B030D-6E8A-4147-A177-3AD203B41FA5}">
                      <a16:colId xmlns:a16="http://schemas.microsoft.com/office/drawing/2014/main" val="1375125473"/>
                    </a:ext>
                  </a:extLst>
                </a:gridCol>
              </a:tblGrid>
              <a:tr h="1165696">
                <a:tc>
                  <a:txBody>
                    <a:bodyPr/>
                    <a:lstStyle/>
                    <a:p>
                      <a:endParaRPr lang="fr-FR" sz="2200"/>
                    </a:p>
                  </a:txBody>
                  <a:tcPr marL="128569" marR="128569" marT="64285" marB="642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AVANT </a:t>
                      </a:r>
                      <a:r>
                        <a:rPr lang="fr-FR" sz="2000"/>
                        <a:t>l’élargissement du cours d’eau</a:t>
                      </a:r>
                      <a:endParaRPr lang="fr-FR" sz="2500"/>
                    </a:p>
                  </a:txBody>
                  <a:tcPr marL="128569" marR="128569" marT="64285" marB="6428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/>
                        <a:t>APRES </a:t>
                      </a:r>
                      <a:r>
                        <a:rPr lang="fr-FR" sz="2000"/>
                        <a:t>l’élargissement du cours d’eau</a:t>
                      </a:r>
                    </a:p>
                  </a:txBody>
                  <a:tcPr marL="128569" marR="128569" marT="64285" marB="64285"/>
                </a:tc>
                <a:extLst>
                  <a:ext uri="{0D108BD9-81ED-4DB2-BD59-A6C34878D82A}">
                    <a16:rowId xmlns:a16="http://schemas.microsoft.com/office/drawing/2014/main" val="2694149611"/>
                  </a:ext>
                </a:extLst>
              </a:tr>
              <a:tr h="1208552">
                <a:tc>
                  <a:txBody>
                    <a:bodyPr/>
                    <a:lstStyle/>
                    <a:p>
                      <a:r>
                        <a:rPr lang="fr-FR" sz="2200" dirty="0"/>
                        <a:t>Probabilité de subir une inondation lié à</a:t>
                      </a:r>
                    </a:p>
                  </a:txBody>
                  <a:tcPr marL="128569" marR="128569" marT="64285" marB="642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En 50 ans</a:t>
                      </a:r>
                    </a:p>
                  </a:txBody>
                  <a:tcPr marL="128569" marR="128569" marT="64285" marB="642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En 50 ans</a:t>
                      </a:r>
                    </a:p>
                  </a:txBody>
                  <a:tcPr marL="128569" marR="128569" marT="64285" marB="64285"/>
                </a:tc>
                <a:extLst>
                  <a:ext uri="{0D108BD9-81ED-4DB2-BD59-A6C34878D82A}">
                    <a16:rowId xmlns:a16="http://schemas.microsoft.com/office/drawing/2014/main" val="855363017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99%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0%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rgbClr val="F0B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776672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Q&gt;30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82%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82%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7962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Q&gt;40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72%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72%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150169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Q&gt;50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64%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64%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16106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Q&gt;60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57%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57%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30492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Q&gt;80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47%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47%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6906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39%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39%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69130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Q&gt;120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34%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34%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882450"/>
                  </a:ext>
                </a:extLst>
              </a:tr>
              <a:tr h="3005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Q&gt;10000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0,5%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0,5%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393" marR="13393" marT="13393" marB="0" anchor="ctr">
                    <a:solidFill>
                      <a:srgbClr val="F0B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70714"/>
                  </a:ext>
                </a:extLst>
              </a:tr>
            </a:tbl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632801D-16B6-5C4B-A3D0-8D85A240F54B}"/>
              </a:ext>
            </a:extLst>
          </p:cNvPr>
          <p:cNvSpPr txBox="1">
            <a:spLocks/>
          </p:cNvSpPr>
          <p:nvPr/>
        </p:nvSpPr>
        <p:spPr>
          <a:xfrm>
            <a:off x="591929" y="2661377"/>
            <a:ext cx="3470438" cy="1766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897"/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Pour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un.e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habitant.e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en bord de l’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Yzeron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à Tassin-la-Demi-Lune, Francheville, Sainte Foy-les-Lyon ou Oullins :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1F379EA-EC9C-8C40-A15B-0D8B309E8582}"/>
              </a:ext>
            </a:extLst>
          </p:cNvPr>
          <p:cNvSpPr txBox="1"/>
          <p:nvPr/>
        </p:nvSpPr>
        <p:spPr>
          <a:xfrm>
            <a:off x="683467" y="4654651"/>
            <a:ext cx="31747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4">
                    <a:lumMod val="75000"/>
                  </a:schemeClr>
                </a:solidFill>
              </a:rPr>
              <a:t>Un risque réel qui ne s’arrête pas à Q100… </a:t>
            </a:r>
          </a:p>
          <a:p>
            <a:pPr algn="ctr"/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fr-FR" sz="2000" dirty="0">
                <a:solidFill>
                  <a:schemeClr val="accent4">
                    <a:lumMod val="75000"/>
                  </a:schemeClr>
                </a:solidFill>
              </a:rPr>
              <a:t>Alors, où et comment placer les «  bonnes décisions » ?</a:t>
            </a:r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F2375864-9C87-094F-A8AF-3C77CB6AA1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Contenir, temporiser, atténuer </a:t>
            </a: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risque inondation , </a:t>
            </a:r>
            <a:b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à quelle échelle de temps?</a:t>
            </a:r>
          </a:p>
        </p:txBody>
      </p:sp>
      <p:sp>
        <p:nvSpPr>
          <p:cNvPr id="38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au 5">
            <a:extLst>
              <a:ext uri="{FF2B5EF4-FFF2-40B4-BE49-F238E27FC236}">
                <a16:creationId xmlns:a16="http://schemas.microsoft.com/office/drawing/2014/main" id="{D8E0EF09-D8FD-AF4D-A09A-1F6BBF121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62420"/>
              </p:ext>
            </p:extLst>
          </p:nvPr>
        </p:nvGraphicFramePr>
        <p:xfrm>
          <a:off x="4065373" y="1189891"/>
          <a:ext cx="7803543" cy="4608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0744">
                  <a:extLst>
                    <a:ext uri="{9D8B030D-6E8A-4147-A177-3AD203B41FA5}">
                      <a16:colId xmlns:a16="http://schemas.microsoft.com/office/drawing/2014/main" val="3150619761"/>
                    </a:ext>
                  </a:extLst>
                </a:gridCol>
                <a:gridCol w="824651">
                  <a:extLst>
                    <a:ext uri="{9D8B030D-6E8A-4147-A177-3AD203B41FA5}">
                      <a16:colId xmlns:a16="http://schemas.microsoft.com/office/drawing/2014/main" val="3174900604"/>
                    </a:ext>
                  </a:extLst>
                </a:gridCol>
                <a:gridCol w="814295">
                  <a:extLst>
                    <a:ext uri="{9D8B030D-6E8A-4147-A177-3AD203B41FA5}">
                      <a16:colId xmlns:a16="http://schemas.microsoft.com/office/drawing/2014/main" val="1644406277"/>
                    </a:ext>
                  </a:extLst>
                </a:gridCol>
                <a:gridCol w="1047308">
                  <a:extLst>
                    <a:ext uri="{9D8B030D-6E8A-4147-A177-3AD203B41FA5}">
                      <a16:colId xmlns:a16="http://schemas.microsoft.com/office/drawing/2014/main" val="1375125473"/>
                    </a:ext>
                  </a:extLst>
                </a:gridCol>
                <a:gridCol w="934684">
                  <a:extLst>
                    <a:ext uri="{9D8B030D-6E8A-4147-A177-3AD203B41FA5}">
                      <a16:colId xmlns:a16="http://schemas.microsoft.com/office/drawing/2014/main" val="144387479"/>
                    </a:ext>
                  </a:extLst>
                </a:gridCol>
                <a:gridCol w="780638">
                  <a:extLst>
                    <a:ext uri="{9D8B030D-6E8A-4147-A177-3AD203B41FA5}">
                      <a16:colId xmlns:a16="http://schemas.microsoft.com/office/drawing/2014/main" val="1349192515"/>
                    </a:ext>
                  </a:extLst>
                </a:gridCol>
                <a:gridCol w="907500">
                  <a:extLst>
                    <a:ext uri="{9D8B030D-6E8A-4147-A177-3AD203B41FA5}">
                      <a16:colId xmlns:a16="http://schemas.microsoft.com/office/drawing/2014/main" val="3838871588"/>
                    </a:ext>
                  </a:extLst>
                </a:gridCol>
                <a:gridCol w="1063723">
                  <a:extLst>
                    <a:ext uri="{9D8B030D-6E8A-4147-A177-3AD203B41FA5}">
                      <a16:colId xmlns:a16="http://schemas.microsoft.com/office/drawing/2014/main" val="1465622022"/>
                    </a:ext>
                  </a:extLst>
                </a:gridCol>
              </a:tblGrid>
              <a:tr h="1112394">
                <a:tc>
                  <a:txBody>
                    <a:bodyPr/>
                    <a:lstStyle/>
                    <a:p>
                      <a:endParaRPr lang="fr-FR" sz="90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endParaRPr lang="fr-FR" sz="900" b="0" i="0" u="none" strike="noStrike" kern="1200" cap="none" spc="0" baseline="0">
                        <a:solidFill>
                          <a:srgbClr val="FFFFFF"/>
                        </a:solidFill>
                        <a:uFillTx/>
                        <a:latin typeface="Calisto MT"/>
                      </a:endParaRP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fr-FR" sz="1600" b="0" i="0" u="none" strike="noStrike" kern="1200" cap="none" spc="0" baseline="0" dirty="0">
                          <a:solidFill>
                            <a:srgbClr val="FFFFFF"/>
                          </a:solidFill>
                          <a:uFillTx/>
                          <a:latin typeface="Calisto MT"/>
                        </a:rPr>
                        <a:t>Temps d’un mandat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fr-FR" sz="1600" b="0" i="0" u="none" strike="noStrike" kern="1200" cap="none" spc="0" baseline="0" dirty="0">
                          <a:solidFill>
                            <a:srgbClr val="FFFFFF"/>
                          </a:solidFill>
                          <a:uFillTx/>
                          <a:latin typeface="Calisto MT"/>
                        </a:rPr>
                        <a:t>Temps  d’une génération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kern="1200" cap="none" spc="0" baseline="0" dirty="0">
                          <a:solidFill>
                            <a:srgbClr val="FFFFFF"/>
                          </a:solidFill>
                          <a:uFillTx/>
                          <a:latin typeface="Calisto MT"/>
                        </a:rPr>
                        <a:t>Temps  d’une vie sur le territoire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kern="1200" cap="none" spc="0" baseline="0" dirty="0">
                          <a:solidFill>
                            <a:srgbClr val="FFFFFF"/>
                          </a:solidFill>
                          <a:uFillTx/>
                          <a:latin typeface="Calisto MT"/>
                        </a:rPr>
                        <a:t>Temps  d’une vie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kern="1200" cap="none" spc="0" baseline="0" dirty="0">
                          <a:solidFill>
                            <a:srgbClr val="FFFFFF"/>
                          </a:solidFill>
                          <a:uFillTx/>
                          <a:latin typeface="Calisto MT"/>
                        </a:rPr>
                        <a:t>Temps  d’une politique publique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Temps du patrimoine</a:t>
                      </a:r>
                    </a:p>
                  </a:txBody>
                  <a:tcPr marL="50765" marR="50765" marT="25382" marB="25382"/>
                </a:tc>
                <a:extLst>
                  <a:ext uri="{0D108BD9-81ED-4DB2-BD59-A6C34878D82A}">
                    <a16:rowId xmlns:a16="http://schemas.microsoft.com/office/drawing/2014/main" val="2694149611"/>
                  </a:ext>
                </a:extLst>
              </a:tr>
              <a:tr h="1181331">
                <a:tc>
                  <a:txBody>
                    <a:bodyPr/>
                    <a:lstStyle/>
                    <a:p>
                      <a:r>
                        <a:rPr lang="fr-FR" sz="1800"/>
                        <a:t>Probabilité de gérer une inondation  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Estimation actuelle des Débits en m3/s à </a:t>
                      </a:r>
                      <a:r>
                        <a:rPr lang="fr-FR" sz="1200" dirty="0" err="1"/>
                        <a:t>Taffignon</a:t>
                      </a:r>
                      <a:endParaRPr lang="fr-FR" sz="1200" dirty="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En 6 ans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En 25 ans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En 50 ans</a:t>
                      </a:r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En 75 ans</a:t>
                      </a:r>
                    </a:p>
                    <a:p>
                      <a:pPr algn="ctr"/>
                      <a:endParaRPr lang="fr-FR" sz="180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En 100 ans</a:t>
                      </a:r>
                    </a:p>
                    <a:p>
                      <a:pPr algn="ctr"/>
                      <a:endParaRPr lang="fr-FR" sz="1800"/>
                    </a:p>
                  </a:txBody>
                  <a:tcPr marL="50765" marR="50765" marT="25382" marB="2538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En 120 ans</a:t>
                      </a:r>
                    </a:p>
                    <a:p>
                      <a:pPr algn="ctr"/>
                      <a:endParaRPr lang="fr-FR" sz="1800"/>
                    </a:p>
                  </a:txBody>
                  <a:tcPr marL="50765" marR="50765" marT="25382" marB="25382"/>
                </a:tc>
                <a:extLst>
                  <a:ext uri="{0D108BD9-81ED-4DB2-BD59-A6C34878D82A}">
                    <a16:rowId xmlns:a16="http://schemas.microsoft.com/office/drawing/2014/main" val="855363017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776672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Q&gt;30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7962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Q&gt;40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150169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Q&gt;50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16106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Q&gt;60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30492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Q&gt;80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6906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69130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Q&gt;120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5288" marR="5288" marT="5288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882450"/>
                  </a:ext>
                </a:extLst>
              </a:tr>
              <a:tr h="23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Q&gt;10000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8" marR="5288" marT="52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88" marR="5288" marT="5288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1,24%</a:t>
                      </a:r>
                    </a:p>
                  </a:txBody>
                  <a:tcPr marL="5288" marR="5288" marT="5288" marB="0" anchor="ctr">
                    <a:solidFill>
                      <a:srgbClr val="F0B7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707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3F8A501-14DA-8741-AC12-CFB6FE263E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lvl="0"/>
            <a:r>
              <a:rPr lang="fr-FR" sz="5400"/>
              <a:t>La forme de l’arbitrage Concert’eau c’est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space réservé du contenu 2">
            <a:extLst>
              <a:ext uri="{FF2B5EF4-FFF2-40B4-BE49-F238E27FC236}">
                <a16:creationId xmlns:a16="http://schemas.microsoft.com/office/drawing/2014/main" id="{8C4A9B90-866A-714F-BD3A-1C030A1D060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lvl="0"/>
            <a:r>
              <a:rPr lang="fr-FR" sz="2200" dirty="0"/>
              <a:t>Un ACCORD, il définira sur quoi nous nous sentons capable d’assumer une responsabilité collective, en tant qu’</a:t>
            </a:r>
            <a:r>
              <a:rPr lang="fr-FR" sz="2200" dirty="0" err="1"/>
              <a:t>élu.e.s</a:t>
            </a:r>
            <a:r>
              <a:rPr lang="fr-FR" sz="2200" dirty="0"/>
              <a:t> décisionnaires du SAGYRC </a:t>
            </a:r>
          </a:p>
          <a:p>
            <a:pPr lvl="0"/>
            <a:r>
              <a:rPr lang="fr-FR" sz="2200" dirty="0"/>
              <a:t>COMMENT ? Grâce à un vote sur le choix des dispositifs de protection des biens et des personnes face au risque inondation</a:t>
            </a:r>
          </a:p>
          <a:p>
            <a:pPr lvl="0"/>
            <a:r>
              <a:rPr lang="fr-FR" sz="2200" dirty="0"/>
              <a:t>LE CHOIX : s’établit sur des services rendus et des gains tangibles que permettent ces dispositifs (Voir ci-dessous)</a:t>
            </a:r>
          </a:p>
          <a:p>
            <a:pPr lvl="0"/>
            <a:r>
              <a:rPr lang="fr-FR" sz="2200" dirty="0"/>
              <a:t>LES DISPOSITIFS : ce sont toutes les actions qui ont été évoquées dans </a:t>
            </a:r>
            <a:r>
              <a:rPr lang="fr-FR" sz="2200" dirty="0" err="1"/>
              <a:t>Concert’eau</a:t>
            </a:r>
            <a:r>
              <a:rPr lang="fr-FR" sz="2200" dirty="0"/>
              <a:t> que peut réaliser le syndicat de rivière ( Voir ci-dessous, aussi !)</a:t>
            </a:r>
          </a:p>
          <a:p>
            <a:pPr lvl="0"/>
            <a:r>
              <a:rPr lang="fr-FR" sz="2200" dirty="0"/>
              <a:t>Dont choisir la RE-DEFINITION du dispositif qui leur semble la meilleure pour  : « Ouvrage </a:t>
            </a:r>
            <a:r>
              <a:rPr lang="fr-FR" sz="2200" dirty="0" err="1"/>
              <a:t>écrêteur</a:t>
            </a:r>
            <a:r>
              <a:rPr lang="fr-FR" sz="2200" dirty="0"/>
              <a:t> de crues de la </a:t>
            </a:r>
            <a:r>
              <a:rPr lang="fr-FR" sz="2200" dirty="0" err="1"/>
              <a:t>Roussille</a:t>
            </a:r>
            <a:r>
              <a:rPr lang="fr-FR" sz="2200" dirty="0"/>
              <a:t> ».</a:t>
            </a:r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8E999-5939-EF47-AB8C-10CF5241B8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20595" y="2292"/>
            <a:ext cx="12327924" cy="970452"/>
          </a:xfrm>
        </p:spPr>
        <p:txBody>
          <a:bodyPr>
            <a:normAutofit/>
          </a:bodyPr>
          <a:lstStyle/>
          <a:p>
            <a:r>
              <a:rPr lang="fr-FR" sz="3200" b="1" dirty="0"/>
              <a:t>Services rendus et gains tangibles</a:t>
            </a:r>
            <a:r>
              <a:rPr lang="fr-FR" sz="3200" dirty="0"/>
              <a:t>, plusieurs clés de lectures, selon ses intérêts :</a:t>
            </a:r>
          </a:p>
        </p:txBody>
      </p:sp>
      <p:sp>
        <p:nvSpPr>
          <p:cNvPr id="4" name="Rectangle : coins arrondis 68">
            <a:extLst>
              <a:ext uri="{FF2B5EF4-FFF2-40B4-BE49-F238E27FC236}">
                <a16:creationId xmlns:a16="http://schemas.microsoft.com/office/drawing/2014/main" id="{27B58920-6383-4042-ABB5-2F60F2F7AED2}"/>
              </a:ext>
            </a:extLst>
          </p:cNvPr>
          <p:cNvSpPr/>
          <p:nvPr/>
        </p:nvSpPr>
        <p:spPr>
          <a:xfrm>
            <a:off x="200756" y="1094479"/>
            <a:ext cx="2106622" cy="1138839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9A1AB"/>
          </a:solidFill>
          <a:ln w="34920" cap="flat">
            <a:solidFill>
              <a:schemeClr val="bg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181717"/>
                </a:solidFill>
                <a:uFillTx/>
                <a:latin typeface="Calibri"/>
              </a:rPr>
              <a:t>Renforcer la sécurité des populations</a:t>
            </a:r>
            <a:endParaRPr lang="fr-FR" sz="1800" b="0" i="0" u="none" strike="noStrike" kern="1200" cap="none" spc="0" baseline="0" dirty="0">
              <a:solidFill>
                <a:srgbClr val="181717"/>
              </a:solidFill>
              <a:uFillTx/>
              <a:latin typeface="Franklin Gothic Book"/>
            </a:endParaRPr>
          </a:p>
        </p:txBody>
      </p:sp>
      <p:sp>
        <p:nvSpPr>
          <p:cNvPr id="5" name="Rectangle : coins arrondis 83">
            <a:extLst>
              <a:ext uri="{FF2B5EF4-FFF2-40B4-BE49-F238E27FC236}">
                <a16:creationId xmlns:a16="http://schemas.microsoft.com/office/drawing/2014/main" id="{36C70139-698A-4340-B1F9-9A8CCA184385}"/>
              </a:ext>
            </a:extLst>
          </p:cNvPr>
          <p:cNvSpPr/>
          <p:nvPr/>
        </p:nvSpPr>
        <p:spPr>
          <a:xfrm>
            <a:off x="5238767" y="1053362"/>
            <a:ext cx="2374742" cy="967974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376346"/>
          </a:solidFill>
          <a:ln w="34920" cap="flat">
            <a:solidFill>
              <a:schemeClr val="bg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Réduire les impacts environnementaux</a:t>
            </a:r>
          </a:p>
        </p:txBody>
      </p:sp>
      <p:sp>
        <p:nvSpPr>
          <p:cNvPr id="6" name="Rectangle : coins arrondis 66">
            <a:extLst>
              <a:ext uri="{FF2B5EF4-FFF2-40B4-BE49-F238E27FC236}">
                <a16:creationId xmlns:a16="http://schemas.microsoft.com/office/drawing/2014/main" id="{8C9627A0-CBED-1A4B-9B0C-AFEA8B190FE6}"/>
              </a:ext>
            </a:extLst>
          </p:cNvPr>
          <p:cNvSpPr/>
          <p:nvPr/>
        </p:nvSpPr>
        <p:spPr>
          <a:xfrm>
            <a:off x="202280" y="2858699"/>
            <a:ext cx="2228850" cy="823129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9A1AB"/>
          </a:solidFill>
          <a:ln w="34920" cap="flat">
            <a:solidFill>
              <a:srgbClr val="4B757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Temps gagnable</a:t>
            </a:r>
            <a:r>
              <a:rPr lang="fr-FR" sz="1800" b="0" i="0" u="none" strike="noStrike" kern="1200" cap="none" spc="0" dirty="0">
                <a:solidFill>
                  <a:srgbClr val="FFFFFF"/>
                </a:solidFill>
                <a:uFillTx/>
                <a:latin typeface="Franklin Gothic Book"/>
              </a:rPr>
              <a:t> pour la gestion du risque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7" name="Rectangle : coins arrondis 67">
            <a:extLst>
              <a:ext uri="{FF2B5EF4-FFF2-40B4-BE49-F238E27FC236}">
                <a16:creationId xmlns:a16="http://schemas.microsoft.com/office/drawing/2014/main" id="{053EEFBC-ED56-BA47-8D99-CC48851B0982}"/>
              </a:ext>
            </a:extLst>
          </p:cNvPr>
          <p:cNvSpPr/>
          <p:nvPr/>
        </p:nvSpPr>
        <p:spPr>
          <a:xfrm>
            <a:off x="202280" y="3891672"/>
            <a:ext cx="2141974" cy="190697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9A1AB"/>
          </a:solidFill>
          <a:ln w="34920" cap="flat">
            <a:solidFill>
              <a:srgbClr val="4B757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Renforcer le niveau de protection :</a:t>
            </a:r>
          </a:p>
          <a:p>
            <a:pPr marL="285750" marR="0" lvl="0" indent="-28575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débit </a:t>
            </a:r>
          </a:p>
          <a:p>
            <a:pPr marL="285750" marR="0" lvl="0" indent="-28575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écrêtage de crue</a:t>
            </a:r>
          </a:p>
        </p:txBody>
      </p:sp>
      <p:sp>
        <p:nvSpPr>
          <p:cNvPr id="8" name="Rectangle : coins arrondis 68">
            <a:extLst>
              <a:ext uri="{FF2B5EF4-FFF2-40B4-BE49-F238E27FC236}">
                <a16:creationId xmlns:a16="http://schemas.microsoft.com/office/drawing/2014/main" id="{54CAA748-2257-3248-AF2C-329A7C1F8E9C}"/>
              </a:ext>
            </a:extLst>
          </p:cNvPr>
          <p:cNvSpPr/>
          <p:nvPr/>
        </p:nvSpPr>
        <p:spPr>
          <a:xfrm>
            <a:off x="7897805" y="972744"/>
            <a:ext cx="2106622" cy="1138839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chemeClr val="bg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181717"/>
                </a:solidFill>
                <a:uFillTx/>
                <a:latin typeface="Calibri"/>
              </a:rPr>
              <a:t>Renforcer la faisabilité du projet</a:t>
            </a:r>
            <a:endParaRPr lang="fr-FR" sz="1800" b="0" i="0" u="none" strike="noStrike" kern="1200" cap="none" spc="0" baseline="0" dirty="0">
              <a:solidFill>
                <a:srgbClr val="181717"/>
              </a:solidFill>
              <a:uFillTx/>
              <a:latin typeface="Franklin Gothic Book"/>
            </a:endParaRPr>
          </a:p>
        </p:txBody>
      </p:sp>
      <p:sp>
        <p:nvSpPr>
          <p:cNvPr id="9" name="Rectangle : coins arrondis 80">
            <a:extLst>
              <a:ext uri="{FF2B5EF4-FFF2-40B4-BE49-F238E27FC236}">
                <a16:creationId xmlns:a16="http://schemas.microsoft.com/office/drawing/2014/main" id="{7FA2F99D-550C-1044-826C-1D95A2E457F8}"/>
              </a:ext>
            </a:extLst>
          </p:cNvPr>
          <p:cNvSpPr/>
          <p:nvPr/>
        </p:nvSpPr>
        <p:spPr>
          <a:xfrm>
            <a:off x="10208741" y="946666"/>
            <a:ext cx="1782503" cy="1138839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53721"/>
          </a:solidFill>
          <a:ln w="34920" cap="flat">
            <a:solidFill>
              <a:schemeClr val="bg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Adaptation au changement climatique</a:t>
            </a:r>
          </a:p>
        </p:txBody>
      </p:sp>
      <p:sp>
        <p:nvSpPr>
          <p:cNvPr id="10" name="Rectangle : coins arrondis 72">
            <a:extLst>
              <a:ext uri="{FF2B5EF4-FFF2-40B4-BE49-F238E27FC236}">
                <a16:creationId xmlns:a16="http://schemas.microsoft.com/office/drawing/2014/main" id="{C41AC412-CE6D-3B42-87C1-3CA48C9D50CA}"/>
              </a:ext>
            </a:extLst>
          </p:cNvPr>
          <p:cNvSpPr/>
          <p:nvPr/>
        </p:nvSpPr>
        <p:spPr>
          <a:xfrm>
            <a:off x="2759271" y="1077160"/>
            <a:ext cx="1892945" cy="1008345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chemeClr val="bg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Préserver la qualité de vie/voisinage</a:t>
            </a:r>
          </a:p>
        </p:txBody>
      </p:sp>
      <p:sp>
        <p:nvSpPr>
          <p:cNvPr id="11" name="Rectangle : coins arrondis 71">
            <a:extLst>
              <a:ext uri="{FF2B5EF4-FFF2-40B4-BE49-F238E27FC236}">
                <a16:creationId xmlns:a16="http://schemas.microsoft.com/office/drawing/2014/main" id="{A3F8F134-EEF3-4443-BFBB-24C2EE500ECE}"/>
              </a:ext>
            </a:extLst>
          </p:cNvPr>
          <p:cNvSpPr/>
          <p:nvPr/>
        </p:nvSpPr>
        <p:spPr>
          <a:xfrm>
            <a:off x="2572469" y="3485724"/>
            <a:ext cx="2472683" cy="967148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rgbClr val="7E650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Nuisances sonores et vibrations liée au chantier  et post travaux</a:t>
            </a:r>
          </a:p>
        </p:txBody>
      </p:sp>
      <p:sp>
        <p:nvSpPr>
          <p:cNvPr id="12" name="Rectangle : coins arrondis 72">
            <a:extLst>
              <a:ext uri="{FF2B5EF4-FFF2-40B4-BE49-F238E27FC236}">
                <a16:creationId xmlns:a16="http://schemas.microsoft.com/office/drawing/2014/main" id="{32E9597E-9695-594B-B7B7-EA2A53465742}"/>
              </a:ext>
            </a:extLst>
          </p:cNvPr>
          <p:cNvSpPr/>
          <p:nvPr/>
        </p:nvSpPr>
        <p:spPr>
          <a:xfrm>
            <a:off x="2506472" y="4570467"/>
            <a:ext cx="2472683" cy="92910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rgbClr val="7E650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>
                <a:solidFill>
                  <a:srgbClr val="FFFFFF"/>
                </a:solidFill>
                <a:latin typeface="Franklin Gothic Book"/>
              </a:rPr>
              <a:t>I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mpacts visuels et </a:t>
            </a:r>
            <a:r>
              <a:rPr lang="fr-FR" sz="1800" b="0" i="0" u="none" strike="noStrike" kern="1200" cap="none" spc="0" baseline="0" dirty="0" err="1">
                <a:solidFill>
                  <a:srgbClr val="FFFFFF"/>
                </a:solidFill>
                <a:uFillTx/>
                <a:latin typeface="Franklin Gothic Book"/>
              </a:rPr>
              <a:t>re-qualification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 paysagère</a:t>
            </a:r>
          </a:p>
        </p:txBody>
      </p:sp>
      <p:sp>
        <p:nvSpPr>
          <p:cNvPr id="13" name="Rectangle : coins arrondis 77">
            <a:extLst>
              <a:ext uri="{FF2B5EF4-FFF2-40B4-BE49-F238E27FC236}">
                <a16:creationId xmlns:a16="http://schemas.microsoft.com/office/drawing/2014/main" id="{B176B82E-9540-FD41-B2DC-92F3756B2DE5}"/>
              </a:ext>
            </a:extLst>
          </p:cNvPr>
          <p:cNvSpPr/>
          <p:nvPr/>
        </p:nvSpPr>
        <p:spPr>
          <a:xfrm>
            <a:off x="2506472" y="2547070"/>
            <a:ext cx="2637910" cy="728334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rgbClr val="7E650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Sentiment de sécurité supérieur</a:t>
            </a:r>
          </a:p>
        </p:txBody>
      </p:sp>
      <p:sp>
        <p:nvSpPr>
          <p:cNvPr id="14" name="Rectangle : coins arrondis 84">
            <a:extLst>
              <a:ext uri="{FF2B5EF4-FFF2-40B4-BE49-F238E27FC236}">
                <a16:creationId xmlns:a16="http://schemas.microsoft.com/office/drawing/2014/main" id="{6FADA4CD-66C8-AF48-8113-C3325EBDE10F}"/>
              </a:ext>
            </a:extLst>
          </p:cNvPr>
          <p:cNvSpPr/>
          <p:nvPr/>
        </p:nvSpPr>
        <p:spPr>
          <a:xfrm>
            <a:off x="5485989" y="2453879"/>
            <a:ext cx="1640680" cy="821524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376346"/>
          </a:solidFill>
          <a:ln w="34920" cap="flat">
            <a:solidFill>
              <a:srgbClr val="25422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Défrichement a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rbres</a:t>
            </a:r>
          </a:p>
        </p:txBody>
      </p:sp>
      <p:sp>
        <p:nvSpPr>
          <p:cNvPr id="15" name="Rectangle : coins arrondis 73">
            <a:extLst>
              <a:ext uri="{FF2B5EF4-FFF2-40B4-BE49-F238E27FC236}">
                <a16:creationId xmlns:a16="http://schemas.microsoft.com/office/drawing/2014/main" id="{817BCC61-2648-DE42-9EF2-4EE179A5E639}"/>
              </a:ext>
            </a:extLst>
          </p:cNvPr>
          <p:cNvSpPr/>
          <p:nvPr/>
        </p:nvSpPr>
        <p:spPr>
          <a:xfrm>
            <a:off x="2506472" y="5629891"/>
            <a:ext cx="1435333" cy="1039745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rgbClr val="7E650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rPr>
              <a:t>Implication citoyens</a:t>
            </a:r>
          </a:p>
        </p:txBody>
      </p:sp>
      <p:sp>
        <p:nvSpPr>
          <p:cNvPr id="16" name="Rectangle : coins arrondis 77">
            <a:extLst>
              <a:ext uri="{FF2B5EF4-FFF2-40B4-BE49-F238E27FC236}">
                <a16:creationId xmlns:a16="http://schemas.microsoft.com/office/drawing/2014/main" id="{250D0FB7-9932-D243-846F-3EB1BF619E34}"/>
              </a:ext>
            </a:extLst>
          </p:cNvPr>
          <p:cNvSpPr/>
          <p:nvPr/>
        </p:nvSpPr>
        <p:spPr>
          <a:xfrm>
            <a:off x="4054680" y="5604799"/>
            <a:ext cx="1269214" cy="1085850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BD970B"/>
          </a:solidFill>
          <a:ln w="34920" cap="flat">
            <a:solidFill>
              <a:srgbClr val="7E650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rPr>
              <a:t>Synergie politique publique</a:t>
            </a:r>
          </a:p>
        </p:txBody>
      </p:sp>
      <p:sp>
        <p:nvSpPr>
          <p:cNvPr id="17" name="Rectangle : coins arrondis 83">
            <a:extLst>
              <a:ext uri="{FF2B5EF4-FFF2-40B4-BE49-F238E27FC236}">
                <a16:creationId xmlns:a16="http://schemas.microsoft.com/office/drawing/2014/main" id="{2EEF0645-937C-FE4D-AE7D-937B0002715E}"/>
              </a:ext>
            </a:extLst>
          </p:cNvPr>
          <p:cNvSpPr/>
          <p:nvPr/>
        </p:nvSpPr>
        <p:spPr>
          <a:xfrm>
            <a:off x="5485989" y="3471510"/>
            <a:ext cx="1547814" cy="616744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376346"/>
          </a:solidFill>
          <a:ln w="34920" cap="flat">
            <a:solidFill>
              <a:srgbClr val="25422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Nuisances chantier</a:t>
            </a:r>
          </a:p>
        </p:txBody>
      </p:sp>
      <p:sp>
        <p:nvSpPr>
          <p:cNvPr id="18" name="Rectangle : coins arrondis 82">
            <a:extLst>
              <a:ext uri="{FF2B5EF4-FFF2-40B4-BE49-F238E27FC236}">
                <a16:creationId xmlns:a16="http://schemas.microsoft.com/office/drawing/2014/main" id="{D46BDB19-6066-FB4B-9C06-6AAEB799E7A7}"/>
              </a:ext>
            </a:extLst>
          </p:cNvPr>
          <p:cNvSpPr/>
          <p:nvPr/>
        </p:nvSpPr>
        <p:spPr>
          <a:xfrm>
            <a:off x="5652231" y="5629891"/>
            <a:ext cx="1547814" cy="635809"/>
          </a:xfrm>
          <a:custGeom>
            <a:avLst>
              <a:gd name="f10" fmla="val 417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4171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376346"/>
          </a:solidFill>
          <a:ln w="34920" cap="flat">
            <a:solidFill>
              <a:srgbClr val="25422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Préservation sols</a:t>
            </a:r>
          </a:p>
        </p:txBody>
      </p:sp>
      <p:sp>
        <p:nvSpPr>
          <p:cNvPr id="19" name="Rectangle : coins arrondis 82">
            <a:extLst>
              <a:ext uri="{FF2B5EF4-FFF2-40B4-BE49-F238E27FC236}">
                <a16:creationId xmlns:a16="http://schemas.microsoft.com/office/drawing/2014/main" id="{C4C195A1-A21D-4D42-8A7B-3E79DA4868B5}"/>
              </a:ext>
            </a:extLst>
          </p:cNvPr>
          <p:cNvSpPr/>
          <p:nvPr/>
        </p:nvSpPr>
        <p:spPr>
          <a:xfrm>
            <a:off x="5247733" y="4256745"/>
            <a:ext cx="2240462" cy="1087937"/>
          </a:xfrm>
          <a:custGeom>
            <a:avLst>
              <a:gd name="f10" fmla="val 417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4171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376346"/>
          </a:solidFill>
          <a:ln w="34920" cap="flat">
            <a:solidFill>
              <a:srgbClr val="25422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Préserver biodiversité et la fonctionnalité des milieux</a:t>
            </a:r>
          </a:p>
        </p:txBody>
      </p:sp>
      <p:sp>
        <p:nvSpPr>
          <p:cNvPr id="20" name="Rectangle : coins arrondis 69">
            <a:extLst>
              <a:ext uri="{FF2B5EF4-FFF2-40B4-BE49-F238E27FC236}">
                <a16:creationId xmlns:a16="http://schemas.microsoft.com/office/drawing/2014/main" id="{9F01FC40-1FC7-8641-8C86-A215AE335D3A}"/>
              </a:ext>
            </a:extLst>
          </p:cNvPr>
          <p:cNvSpPr/>
          <p:nvPr/>
        </p:nvSpPr>
        <p:spPr>
          <a:xfrm>
            <a:off x="7747243" y="2561495"/>
            <a:ext cx="1767827" cy="57765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rgbClr val="843C0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Capacité de compensation</a:t>
            </a:r>
          </a:p>
        </p:txBody>
      </p:sp>
      <p:sp>
        <p:nvSpPr>
          <p:cNvPr id="21" name="Rectangle : coins arrondis 70">
            <a:extLst>
              <a:ext uri="{FF2B5EF4-FFF2-40B4-BE49-F238E27FC236}">
                <a16:creationId xmlns:a16="http://schemas.microsoft.com/office/drawing/2014/main" id="{06F05C15-AD52-E94E-B53F-7D2737E957A6}"/>
              </a:ext>
            </a:extLst>
          </p:cNvPr>
          <p:cNvSpPr/>
          <p:nvPr/>
        </p:nvSpPr>
        <p:spPr>
          <a:xfrm>
            <a:off x="7378691" y="3405537"/>
            <a:ext cx="2669563" cy="593198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rgbClr val="843C0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Coût du projet au regard du prévisionnel</a:t>
            </a:r>
          </a:p>
        </p:txBody>
      </p:sp>
      <p:sp>
        <p:nvSpPr>
          <p:cNvPr id="23" name="Rectangle : coins arrondis 68">
            <a:extLst>
              <a:ext uri="{FF2B5EF4-FFF2-40B4-BE49-F238E27FC236}">
                <a16:creationId xmlns:a16="http://schemas.microsoft.com/office/drawing/2014/main" id="{80EC2964-F50D-5648-8FA1-B1FBAE289B2E}"/>
              </a:ext>
            </a:extLst>
          </p:cNvPr>
          <p:cNvSpPr/>
          <p:nvPr/>
        </p:nvSpPr>
        <p:spPr>
          <a:xfrm>
            <a:off x="7746051" y="4287947"/>
            <a:ext cx="1934842" cy="845352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rgbClr val="843C0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Risques juridiques encourus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24" name="Rectangle : coins arrondis 68">
            <a:extLst>
              <a:ext uri="{FF2B5EF4-FFF2-40B4-BE49-F238E27FC236}">
                <a16:creationId xmlns:a16="http://schemas.microsoft.com/office/drawing/2014/main" id="{B183BC57-E43C-8640-98F1-A954B37649A4}"/>
              </a:ext>
            </a:extLst>
          </p:cNvPr>
          <p:cNvSpPr/>
          <p:nvPr/>
        </p:nvSpPr>
        <p:spPr>
          <a:xfrm>
            <a:off x="7580228" y="5344682"/>
            <a:ext cx="1934842" cy="64997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rgbClr val="843C0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Calendrier face au risque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25" name="Rectangle : coins arrondis 80">
            <a:extLst>
              <a:ext uri="{FF2B5EF4-FFF2-40B4-BE49-F238E27FC236}">
                <a16:creationId xmlns:a16="http://schemas.microsoft.com/office/drawing/2014/main" id="{710B115A-7E48-3249-B53E-8AA7B6B9EC1C}"/>
              </a:ext>
            </a:extLst>
          </p:cNvPr>
          <p:cNvSpPr/>
          <p:nvPr/>
        </p:nvSpPr>
        <p:spPr>
          <a:xfrm>
            <a:off x="9680892" y="2569874"/>
            <a:ext cx="2475701" cy="57765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53721"/>
          </a:solidFill>
          <a:ln w="34920" cap="flat">
            <a:solidFill>
              <a:srgbClr val="43251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phénomènes climatiques extrêmes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26" name="Rectangle : coins arrondis 81">
            <a:extLst>
              <a:ext uri="{FF2B5EF4-FFF2-40B4-BE49-F238E27FC236}">
                <a16:creationId xmlns:a16="http://schemas.microsoft.com/office/drawing/2014/main" id="{3AFFC44F-A33F-C841-940E-A0C1AF6471B7}"/>
              </a:ext>
            </a:extLst>
          </p:cNvPr>
          <p:cNvSpPr/>
          <p:nvPr/>
        </p:nvSpPr>
        <p:spPr>
          <a:xfrm>
            <a:off x="9938749" y="4196659"/>
            <a:ext cx="2035335" cy="634412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53721"/>
          </a:solidFill>
          <a:ln w="34920" cap="flat">
            <a:solidFill>
              <a:srgbClr val="43251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Limiter é</a:t>
            </a: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mission CO2</a:t>
            </a:r>
          </a:p>
        </p:txBody>
      </p:sp>
      <p:sp>
        <p:nvSpPr>
          <p:cNvPr id="27" name="Rectangle : coins arrondis 79">
            <a:extLst>
              <a:ext uri="{FF2B5EF4-FFF2-40B4-BE49-F238E27FC236}">
                <a16:creationId xmlns:a16="http://schemas.microsoft.com/office/drawing/2014/main" id="{78DF5C42-6D11-8842-98EE-D9F786E9B08E}"/>
              </a:ext>
            </a:extLst>
          </p:cNvPr>
          <p:cNvSpPr/>
          <p:nvPr/>
        </p:nvSpPr>
        <p:spPr>
          <a:xfrm>
            <a:off x="9814832" y="5314257"/>
            <a:ext cx="2242163" cy="63102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53721"/>
          </a:solidFill>
          <a:ln w="34920" cap="flat">
            <a:solidFill>
              <a:srgbClr val="43251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Favoriser économie circulaire</a:t>
            </a:r>
          </a:p>
        </p:txBody>
      </p:sp>
      <p:sp>
        <p:nvSpPr>
          <p:cNvPr id="28" name="Rectangle : coins arrondis 66">
            <a:extLst>
              <a:ext uri="{FF2B5EF4-FFF2-40B4-BE49-F238E27FC236}">
                <a16:creationId xmlns:a16="http://schemas.microsoft.com/office/drawing/2014/main" id="{9C274071-43E5-4E1E-AA78-4391B59301E7}"/>
              </a:ext>
            </a:extLst>
          </p:cNvPr>
          <p:cNvSpPr/>
          <p:nvPr/>
        </p:nvSpPr>
        <p:spPr>
          <a:xfrm>
            <a:off x="113454" y="5881587"/>
            <a:ext cx="2228850" cy="823129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9A1AB"/>
          </a:solidFill>
          <a:ln w="34920" cap="flat">
            <a:solidFill>
              <a:srgbClr val="4B757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FFFFFF"/>
                </a:solidFill>
                <a:uFillTx/>
                <a:latin typeface="Franklin Gothic Book"/>
              </a:rPr>
              <a:t>Maintenir</a:t>
            </a:r>
            <a:r>
              <a:rPr lang="fr-FR" sz="1800" b="0" i="0" u="none" strike="noStrike" kern="1200" cap="none" spc="0" dirty="0">
                <a:solidFill>
                  <a:srgbClr val="FFFFFF"/>
                </a:solidFill>
                <a:uFillTx/>
                <a:latin typeface="Franklin Gothic Book"/>
              </a:rPr>
              <a:t> la conscience risque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29" name="Rectangle : coins arrondis 80">
            <a:extLst>
              <a:ext uri="{FF2B5EF4-FFF2-40B4-BE49-F238E27FC236}">
                <a16:creationId xmlns:a16="http://schemas.microsoft.com/office/drawing/2014/main" id="{04873F44-AB0A-404B-A590-9BDB7E394B2E}"/>
              </a:ext>
            </a:extLst>
          </p:cNvPr>
          <p:cNvSpPr/>
          <p:nvPr/>
        </p:nvSpPr>
        <p:spPr>
          <a:xfrm>
            <a:off x="9718565" y="3393001"/>
            <a:ext cx="2475701" cy="57765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653721"/>
          </a:solidFill>
          <a:ln w="34920" cap="flat">
            <a:solidFill>
              <a:srgbClr val="43251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kern="0" dirty="0">
                <a:solidFill>
                  <a:srgbClr val="FFFFFF"/>
                </a:solidFill>
                <a:latin typeface="Calibri"/>
              </a:rPr>
              <a:t>Ressources en eau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  <p:sp>
        <p:nvSpPr>
          <p:cNvPr id="30" name="Rectangle : coins arrondis 68">
            <a:extLst>
              <a:ext uri="{FF2B5EF4-FFF2-40B4-BE49-F238E27FC236}">
                <a16:creationId xmlns:a16="http://schemas.microsoft.com/office/drawing/2014/main" id="{248E608A-05DB-4263-9E86-A3F767096FEB}"/>
              </a:ext>
            </a:extLst>
          </p:cNvPr>
          <p:cNvSpPr/>
          <p:nvPr/>
        </p:nvSpPr>
        <p:spPr>
          <a:xfrm>
            <a:off x="7638730" y="5968164"/>
            <a:ext cx="1934842" cy="649973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C55A11"/>
          </a:solidFill>
          <a:ln w="34920" cap="flat">
            <a:solidFill>
              <a:srgbClr val="843C0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kern="0" dirty="0">
                <a:solidFill>
                  <a:srgbClr val="FFFFFF"/>
                </a:solidFill>
                <a:latin typeface="Franklin Gothic Book"/>
              </a:rPr>
              <a:t>Solidarité amont/aval et territoriale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A21FFA-E039-8C49-9678-8EA70BC395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" y="56350"/>
            <a:ext cx="11813059" cy="970452"/>
          </a:xfrm>
        </p:spPr>
        <p:txBody>
          <a:bodyPr>
            <a:normAutofit/>
          </a:bodyPr>
          <a:lstStyle/>
          <a:p>
            <a:pPr lvl="0"/>
            <a:r>
              <a:rPr lang="fr-FR" sz="3600" b="1" dirty="0"/>
              <a:t>Les dispositifs de gestion du risque </a:t>
            </a:r>
            <a:r>
              <a:rPr lang="fr-FR" sz="3600" dirty="0"/>
              <a:t>évoqués dans </a:t>
            </a:r>
            <a:r>
              <a:rPr lang="fr-FR" sz="3600" dirty="0" err="1"/>
              <a:t>Concert’eau</a:t>
            </a:r>
            <a:endParaRPr lang="fr-FR" sz="3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E19AF9-0234-BF41-80B4-85D461A98F44}"/>
              </a:ext>
            </a:extLst>
          </p:cNvPr>
          <p:cNvSpPr/>
          <p:nvPr/>
        </p:nvSpPr>
        <p:spPr>
          <a:xfrm>
            <a:off x="2032000" y="719666"/>
            <a:ext cx="8128000" cy="5418667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fr-FR"/>
          </a:p>
          <a:p>
            <a:pPr lvl="0">
              <a:buChar char="•"/>
            </a:pPr>
            <a:endParaRPr lang="fr-FR"/>
          </a:p>
          <a:p>
            <a:pPr lvl="0">
              <a:buChar char="•"/>
            </a:pPr>
            <a:endParaRPr lang="fr-FR"/>
          </a:p>
        </p:txBody>
      </p:sp>
      <p:sp>
        <p:nvSpPr>
          <p:cNvPr id="27" name="Hexagone 26">
            <a:extLst>
              <a:ext uri="{FF2B5EF4-FFF2-40B4-BE49-F238E27FC236}">
                <a16:creationId xmlns:a16="http://schemas.microsoft.com/office/drawing/2014/main" id="{213081F6-A2F1-BE49-80A1-CA800C2E917A}"/>
              </a:ext>
            </a:extLst>
          </p:cNvPr>
          <p:cNvSpPr/>
          <p:nvPr/>
        </p:nvSpPr>
        <p:spPr>
          <a:xfrm>
            <a:off x="919118" y="1606377"/>
            <a:ext cx="1799368" cy="1581665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Préempter les maisons en zones inondables</a:t>
            </a:r>
          </a:p>
        </p:txBody>
      </p:sp>
      <p:sp>
        <p:nvSpPr>
          <p:cNvPr id="28" name="Hexagone 27">
            <a:extLst>
              <a:ext uri="{FF2B5EF4-FFF2-40B4-BE49-F238E27FC236}">
                <a16:creationId xmlns:a16="http://schemas.microsoft.com/office/drawing/2014/main" id="{FFAA6468-880C-9E41-936C-0B0A36C83854}"/>
              </a:ext>
            </a:extLst>
          </p:cNvPr>
          <p:cNvSpPr/>
          <p:nvPr/>
        </p:nvSpPr>
        <p:spPr>
          <a:xfrm>
            <a:off x="1132316" y="3408403"/>
            <a:ext cx="2105154" cy="173200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Déployer des équipements individuels de protections</a:t>
            </a:r>
          </a:p>
        </p:txBody>
      </p:sp>
      <p:sp>
        <p:nvSpPr>
          <p:cNvPr id="29" name="Hexagone 28">
            <a:extLst>
              <a:ext uri="{FF2B5EF4-FFF2-40B4-BE49-F238E27FC236}">
                <a16:creationId xmlns:a16="http://schemas.microsoft.com/office/drawing/2014/main" id="{802A216D-25BF-0047-9BD9-A773A609944E}"/>
              </a:ext>
            </a:extLst>
          </p:cNvPr>
          <p:cNvSpPr/>
          <p:nvPr/>
        </p:nvSpPr>
        <p:spPr>
          <a:xfrm>
            <a:off x="2943467" y="1519023"/>
            <a:ext cx="1896755" cy="155772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Implication de la population gestion et conscience risque</a:t>
            </a:r>
          </a:p>
        </p:txBody>
      </p:sp>
      <p:sp>
        <p:nvSpPr>
          <p:cNvPr id="31" name="Hexagone 30">
            <a:extLst>
              <a:ext uri="{FF2B5EF4-FFF2-40B4-BE49-F238E27FC236}">
                <a16:creationId xmlns:a16="http://schemas.microsoft.com/office/drawing/2014/main" id="{B3DA596C-8302-CC4B-AAB6-68E6F5B5C13A}"/>
              </a:ext>
            </a:extLst>
          </p:cNvPr>
          <p:cNvSpPr/>
          <p:nvPr/>
        </p:nvSpPr>
        <p:spPr>
          <a:xfrm>
            <a:off x="4762358" y="3087402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Non augmentation de la vulnérabilité par le respect du </a:t>
            </a:r>
            <a:r>
              <a:rPr lang="fr-FR" dirty="0" err="1"/>
              <a:t>PPRNi</a:t>
            </a:r>
            <a:endParaRPr lang="fr-FR" dirty="0"/>
          </a:p>
        </p:txBody>
      </p:sp>
      <p:sp>
        <p:nvSpPr>
          <p:cNvPr id="32" name="Hexagone 31">
            <a:extLst>
              <a:ext uri="{FF2B5EF4-FFF2-40B4-BE49-F238E27FC236}">
                <a16:creationId xmlns:a16="http://schemas.microsoft.com/office/drawing/2014/main" id="{2F4F9974-B041-1844-99EA-C9C39BB81D19}"/>
              </a:ext>
            </a:extLst>
          </p:cNvPr>
          <p:cNvSpPr/>
          <p:nvPr/>
        </p:nvSpPr>
        <p:spPr>
          <a:xfrm>
            <a:off x="5092226" y="1356452"/>
            <a:ext cx="2038136" cy="1519804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Réaliser plusieurs petits ouvrages </a:t>
            </a:r>
          </a:p>
        </p:txBody>
      </p:sp>
      <p:sp>
        <p:nvSpPr>
          <p:cNvPr id="33" name="Hexagone 32">
            <a:extLst>
              <a:ext uri="{FF2B5EF4-FFF2-40B4-BE49-F238E27FC236}">
                <a16:creationId xmlns:a16="http://schemas.microsoft.com/office/drawing/2014/main" id="{9790FB86-0FB2-B140-96C7-6D5A6C243F58}"/>
              </a:ext>
            </a:extLst>
          </p:cNvPr>
          <p:cNvSpPr/>
          <p:nvPr/>
        </p:nvSpPr>
        <p:spPr>
          <a:xfrm>
            <a:off x="5209942" y="5030395"/>
            <a:ext cx="2738304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Réaliser des zones d’expansions de crues à la Roussille ou ailleurs</a:t>
            </a:r>
          </a:p>
        </p:txBody>
      </p:sp>
      <p:sp>
        <p:nvSpPr>
          <p:cNvPr id="34" name="Hexagone 33">
            <a:extLst>
              <a:ext uri="{FF2B5EF4-FFF2-40B4-BE49-F238E27FC236}">
                <a16:creationId xmlns:a16="http://schemas.microsoft.com/office/drawing/2014/main" id="{4B809555-68AA-7D42-B4F0-DC8D1F598A9F}"/>
              </a:ext>
            </a:extLst>
          </p:cNvPr>
          <p:cNvSpPr/>
          <p:nvPr/>
        </p:nvSpPr>
        <p:spPr>
          <a:xfrm>
            <a:off x="9595507" y="926478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Racheter le foncier des entreprises en zone inondable</a:t>
            </a:r>
          </a:p>
        </p:txBody>
      </p:sp>
      <p:sp>
        <p:nvSpPr>
          <p:cNvPr id="35" name="Hexagone 34">
            <a:extLst>
              <a:ext uri="{FF2B5EF4-FFF2-40B4-BE49-F238E27FC236}">
                <a16:creationId xmlns:a16="http://schemas.microsoft.com/office/drawing/2014/main" id="{E1B8C398-51E1-2345-A64F-F09681D72064}"/>
              </a:ext>
            </a:extLst>
          </p:cNvPr>
          <p:cNvSpPr/>
          <p:nvPr/>
        </p:nvSpPr>
        <p:spPr>
          <a:xfrm>
            <a:off x="7284976" y="1669195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Réaliser des ouvrages </a:t>
            </a:r>
            <a:r>
              <a:rPr lang="fr-FR" dirty="0" err="1"/>
              <a:t>écrêteurs</a:t>
            </a:r>
            <a:r>
              <a:rPr lang="fr-FR" dirty="0"/>
              <a:t> de crues</a:t>
            </a:r>
          </a:p>
        </p:txBody>
      </p:sp>
      <p:sp>
        <p:nvSpPr>
          <p:cNvPr id="36" name="Hexagone 35">
            <a:extLst>
              <a:ext uri="{FF2B5EF4-FFF2-40B4-BE49-F238E27FC236}">
                <a16:creationId xmlns:a16="http://schemas.microsoft.com/office/drawing/2014/main" id="{A6449C58-6770-9247-BAD5-96EE3A2F4213}"/>
              </a:ext>
            </a:extLst>
          </p:cNvPr>
          <p:cNvSpPr/>
          <p:nvPr/>
        </p:nvSpPr>
        <p:spPr>
          <a:xfrm>
            <a:off x="7406874" y="3521676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Renforcer la surveillance et l’alerte sur les cours d’eau du bassin versant</a:t>
            </a:r>
          </a:p>
        </p:txBody>
      </p:sp>
      <p:sp>
        <p:nvSpPr>
          <p:cNvPr id="37" name="Hexagone 36">
            <a:extLst>
              <a:ext uri="{FF2B5EF4-FFF2-40B4-BE49-F238E27FC236}">
                <a16:creationId xmlns:a16="http://schemas.microsoft.com/office/drawing/2014/main" id="{2247C36A-0541-DF44-B73B-986EC132DE7B}"/>
              </a:ext>
            </a:extLst>
          </p:cNvPr>
          <p:cNvSpPr/>
          <p:nvPr/>
        </p:nvSpPr>
        <p:spPr>
          <a:xfrm>
            <a:off x="9379346" y="4843590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Réaliser des exercices communs de gestion de crises</a:t>
            </a:r>
          </a:p>
        </p:txBody>
      </p:sp>
      <p:sp>
        <p:nvSpPr>
          <p:cNvPr id="38" name="Hexagone 37">
            <a:extLst>
              <a:ext uri="{FF2B5EF4-FFF2-40B4-BE49-F238E27FC236}">
                <a16:creationId xmlns:a16="http://schemas.microsoft.com/office/drawing/2014/main" id="{3998ACA6-6D72-8B45-9686-DFBDAADBE1D4}"/>
              </a:ext>
            </a:extLst>
          </p:cNvPr>
          <p:cNvSpPr/>
          <p:nvPr/>
        </p:nvSpPr>
        <p:spPr>
          <a:xfrm>
            <a:off x="9570353" y="2847183"/>
            <a:ext cx="2340516" cy="1732007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Améliorer nos connaissances sur les impacts du changement climatique</a:t>
            </a:r>
          </a:p>
        </p:txBody>
      </p:sp>
      <p:sp>
        <p:nvSpPr>
          <p:cNvPr id="18" name="Hexagone 17">
            <a:extLst>
              <a:ext uri="{FF2B5EF4-FFF2-40B4-BE49-F238E27FC236}">
                <a16:creationId xmlns:a16="http://schemas.microsoft.com/office/drawing/2014/main" id="{F5550F45-24A0-4BAD-A125-393BEFEACC80}"/>
              </a:ext>
            </a:extLst>
          </p:cNvPr>
          <p:cNvSpPr/>
          <p:nvPr/>
        </p:nvSpPr>
        <p:spPr>
          <a:xfrm>
            <a:off x="636287" y="5336059"/>
            <a:ext cx="1891742" cy="1301235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Info et acculturation mémoire risque</a:t>
            </a:r>
          </a:p>
        </p:txBody>
      </p:sp>
      <p:sp>
        <p:nvSpPr>
          <p:cNvPr id="19" name="Hexagone 18">
            <a:extLst>
              <a:ext uri="{FF2B5EF4-FFF2-40B4-BE49-F238E27FC236}">
                <a16:creationId xmlns:a16="http://schemas.microsoft.com/office/drawing/2014/main" id="{DABCB957-B632-45A6-B101-755CB56E8207}"/>
              </a:ext>
            </a:extLst>
          </p:cNvPr>
          <p:cNvSpPr/>
          <p:nvPr/>
        </p:nvSpPr>
        <p:spPr>
          <a:xfrm>
            <a:off x="2832030" y="3886723"/>
            <a:ext cx="2299806" cy="2769033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Augmenter l’infiltration à la parcelle Augmenter la </a:t>
            </a:r>
            <a:r>
              <a:rPr lang="fr-FR" dirty="0" err="1"/>
              <a:t>désimperméabilisation</a:t>
            </a:r>
            <a:r>
              <a:rPr lang="fr-FR" dirty="0"/>
              <a:t> des sols (agricoles et urbanisés)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1088</TotalTime>
  <Words>849</Words>
  <Application>Microsoft Office PowerPoint</Application>
  <PresentationFormat>Grand écran</PresentationFormat>
  <Paragraphs>188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Calisto MT</vt:lpstr>
      <vt:lpstr>Franklin Gothic Book</vt:lpstr>
      <vt:lpstr>Wingdings</vt:lpstr>
      <vt:lpstr>Thème Office</vt:lpstr>
      <vt:lpstr>Concert’eau</vt:lpstr>
      <vt:lpstr>Arbitrage 10/12 autour de dispositifs liés à la gestion du risque inondation</vt:lpstr>
      <vt:lpstr>Contenir, temporiser, atténuer le risque inondation :</vt:lpstr>
      <vt:lpstr>Contenir, temporiser, atténuer le risque inondation ,  à quelle échelle de temps?</vt:lpstr>
      <vt:lpstr>La forme de l’arbitrage Concert’eau c’est</vt:lpstr>
      <vt:lpstr>Services rendus et gains tangibles, plusieurs clés de lectures, selon ses intérêts :</vt:lpstr>
      <vt:lpstr>Les dispositifs de gestion du risque évoqués dans Concert’eau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Concert’eau</dc:title>
  <dc:creator>Marc LANGENBACH</dc:creator>
  <cp:lastModifiedBy>FORMATION</cp:lastModifiedBy>
  <cp:revision>30</cp:revision>
  <dcterms:created xsi:type="dcterms:W3CDTF">2021-11-23T07:41:28Z</dcterms:created>
  <dcterms:modified xsi:type="dcterms:W3CDTF">2021-11-27T14:36:47Z</dcterms:modified>
</cp:coreProperties>
</file>